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62"/>
  </p:notesMasterIdLst>
  <p:handoutMasterIdLst>
    <p:handoutMasterId r:id="rId63"/>
  </p:handoutMasterIdLst>
  <p:sldIdLst>
    <p:sldId id="256" r:id="rId5"/>
    <p:sldId id="651" r:id="rId6"/>
    <p:sldId id="258" r:id="rId7"/>
    <p:sldId id="541" r:id="rId8"/>
    <p:sldId id="542" r:id="rId9"/>
    <p:sldId id="543" r:id="rId10"/>
    <p:sldId id="544" r:id="rId11"/>
    <p:sldId id="460" r:id="rId12"/>
    <p:sldId id="546" r:id="rId13"/>
    <p:sldId id="604" r:id="rId14"/>
    <p:sldId id="605" r:id="rId15"/>
    <p:sldId id="603" r:id="rId16"/>
    <p:sldId id="606" r:id="rId17"/>
    <p:sldId id="607" r:id="rId18"/>
    <p:sldId id="608" r:id="rId19"/>
    <p:sldId id="609" r:id="rId20"/>
    <p:sldId id="610" r:id="rId21"/>
    <p:sldId id="611" r:id="rId22"/>
    <p:sldId id="612" r:id="rId23"/>
    <p:sldId id="613" r:id="rId24"/>
    <p:sldId id="614" r:id="rId25"/>
    <p:sldId id="615" r:id="rId26"/>
    <p:sldId id="616" r:id="rId27"/>
    <p:sldId id="617" r:id="rId28"/>
    <p:sldId id="618" r:id="rId29"/>
    <p:sldId id="619" r:id="rId30"/>
    <p:sldId id="620" r:id="rId31"/>
    <p:sldId id="622" r:id="rId32"/>
    <p:sldId id="623" r:id="rId33"/>
    <p:sldId id="624" r:id="rId34"/>
    <p:sldId id="625" r:id="rId35"/>
    <p:sldId id="626" r:id="rId36"/>
    <p:sldId id="627" r:id="rId37"/>
    <p:sldId id="628" r:id="rId38"/>
    <p:sldId id="629" r:id="rId39"/>
    <p:sldId id="630" r:id="rId40"/>
    <p:sldId id="631" r:id="rId41"/>
    <p:sldId id="632" r:id="rId42"/>
    <p:sldId id="633" r:id="rId43"/>
    <p:sldId id="634" r:id="rId44"/>
    <p:sldId id="635" r:id="rId45"/>
    <p:sldId id="636" r:id="rId46"/>
    <p:sldId id="637" r:id="rId47"/>
    <p:sldId id="638" r:id="rId48"/>
    <p:sldId id="640" r:id="rId49"/>
    <p:sldId id="639" r:id="rId50"/>
    <p:sldId id="641" r:id="rId51"/>
    <p:sldId id="642" r:id="rId52"/>
    <p:sldId id="643" r:id="rId53"/>
    <p:sldId id="644" r:id="rId54"/>
    <p:sldId id="645" r:id="rId55"/>
    <p:sldId id="646" r:id="rId56"/>
    <p:sldId id="647" r:id="rId57"/>
    <p:sldId id="648" r:id="rId58"/>
    <p:sldId id="649" r:id="rId59"/>
    <p:sldId id="650" r:id="rId60"/>
    <p:sldId id="581" r:id="rId61"/>
  </p:sldIdLst>
  <p:sldSz cx="9144000" cy="6858000" type="screen4x3"/>
  <p:notesSz cx="9928225" cy="6797675"/>
  <p:custDataLst>
    <p:tags r:id="rId6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PC" initials="H" lastIdx="3" clrIdx="0">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3939"/>
    <a:srgbClr val="B21212"/>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59" autoAdjust="0"/>
    <p:restoredTop sz="94712" autoAdjust="0"/>
  </p:normalViewPr>
  <p:slideViewPr>
    <p:cSldViewPr>
      <p:cViewPr varScale="1">
        <p:scale>
          <a:sx n="78" d="100"/>
          <a:sy n="78" d="100"/>
        </p:scale>
        <p:origin x="1236" y="90"/>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handoutMaster" Target="handoutMasters/handoutMaster1.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gs" Target="tags/tag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04/04/2016</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4/4/2016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80914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81428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7751338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72270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614862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41207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561610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969466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796219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2979122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0140238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9867721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7382618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17471978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2611252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5090958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1141718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1981360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8527452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9847527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4199525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15708726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3128997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0713443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8908273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6238907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0250547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41476920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7689384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8022289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9643262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7793978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8245018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3416440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7839077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7013632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8048422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7124735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9054783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876666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35253993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25620419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3791847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2888640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7827439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42027028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46238644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4124463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353390142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34798009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191635788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977647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922539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473281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3891959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slide" Target="../slides/slide55.xml"/><Relationship Id="rId3" Type="http://schemas.openxmlformats.org/officeDocument/2006/relationships/slide" Target="../slides/slide3.xml"/><Relationship Id="rId7" Type="http://schemas.openxmlformats.org/officeDocument/2006/relationships/image" Target="../media/image2.jpeg"/><Relationship Id="rId2"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 Target="../slides/slide42.xml"/><Relationship Id="rId5" Type="http://schemas.openxmlformats.org/officeDocument/2006/relationships/slide" Target="../slides/slide9.xml"/><Relationship Id="rId4" Type="http://schemas.openxmlformats.org/officeDocument/2006/relationships/slide" Target="../slides/slide34.xml"/><Relationship Id="rId9" Type="http://schemas.openxmlformats.org/officeDocument/2006/relationships/slide" Target="../slides/slide4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214282" y="0"/>
            <a:ext cx="7382054" cy="7397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rId2" action="ppaction://hlinksldjump"/>
          </p:cNvPr>
          <p:cNvSpPr/>
          <p:nvPr/>
        </p:nvSpPr>
        <p:spPr>
          <a:xfrm>
            <a:off x="2027685" y="692696"/>
            <a:ext cx="68128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2.3.1</a:t>
            </a:r>
            <a:endParaRPr lang="en-GB" sz="2400" b="1" dirty="0">
              <a:latin typeface="Arial" panose="020B0604020202020204" pitchFamily="34" charset="0"/>
              <a:cs typeface="Arial" panose="020B0604020202020204" pitchFamily="34" charset="0"/>
            </a:endParaRPr>
          </a:p>
        </p:txBody>
      </p:sp>
      <p:sp>
        <p:nvSpPr>
          <p:cNvPr id="5" name="Round Same Side Corner Rectangle 4">
            <a:hlinkClick r:id="rId3" action="ppaction://hlinksldjump"/>
          </p:cNvPr>
          <p:cNvSpPr/>
          <p:nvPr/>
        </p:nvSpPr>
        <p:spPr>
          <a:xfrm>
            <a:off x="179512" y="692696"/>
            <a:ext cx="841449"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Grading</a:t>
            </a:r>
            <a:endParaRPr lang="en-GB" b="1" dirty="0">
              <a:latin typeface="Arial" panose="020B0604020202020204" pitchFamily="34" charset="0"/>
              <a:cs typeface="Arial" panose="020B0604020202020204" pitchFamily="34" charset="0"/>
            </a:endParaRPr>
          </a:p>
        </p:txBody>
      </p:sp>
      <p:sp>
        <p:nvSpPr>
          <p:cNvPr id="7" name="Round Same Side Corner Rectangle 6">
            <a:hlinkClick r:id="rId4" action="ppaction://hlinksldjump"/>
          </p:cNvPr>
          <p:cNvSpPr/>
          <p:nvPr/>
        </p:nvSpPr>
        <p:spPr>
          <a:xfrm>
            <a:off x="2774296" y="692696"/>
            <a:ext cx="73762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2.3.2</a:t>
            </a:r>
            <a:endParaRPr lang="en-GB" sz="2400" b="1" dirty="0">
              <a:latin typeface="Arial" panose="020B0604020202020204" pitchFamily="34" charset="0"/>
              <a:cs typeface="Arial" panose="020B0604020202020204" pitchFamily="34" charset="0"/>
            </a:endParaRPr>
          </a:p>
        </p:txBody>
      </p:sp>
      <p:sp>
        <p:nvSpPr>
          <p:cNvPr id="8" name="Round Same Side Corner Rectangle 7">
            <a:hlinkClick r:id="rId5" action="ppaction://hlinksldjump"/>
          </p:cNvPr>
          <p:cNvSpPr/>
          <p:nvPr/>
        </p:nvSpPr>
        <p:spPr>
          <a:xfrm>
            <a:off x="1086289" y="692696"/>
            <a:ext cx="8760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Glossary</a:t>
            </a:r>
            <a:endParaRPr lang="en-GB" sz="2000" b="1" dirty="0">
              <a:latin typeface="Arial" panose="020B0604020202020204" pitchFamily="34" charset="0"/>
              <a:cs typeface="Arial" panose="020B0604020202020204" pitchFamily="34" charset="0"/>
            </a:endParaRPr>
          </a:p>
        </p:txBody>
      </p:sp>
      <p:sp>
        <p:nvSpPr>
          <p:cNvPr id="11" name="Round Same Side Corner Rectangle 10">
            <a:hlinkClick r:id="rId6" action="ppaction://hlinksldjump"/>
          </p:cNvPr>
          <p:cNvSpPr/>
          <p:nvPr/>
        </p:nvSpPr>
        <p:spPr>
          <a:xfrm>
            <a:off x="3577247" y="692696"/>
            <a:ext cx="64807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2.3.3</a:t>
            </a:r>
            <a:endParaRPr lang="en-GB" sz="2400" b="1" dirty="0">
              <a:latin typeface="Arial" panose="020B0604020202020204" pitchFamily="34" charset="0"/>
              <a:cs typeface="Arial" panose="020B0604020202020204" pitchFamily="34" charset="0"/>
            </a:endParaRPr>
          </a:p>
        </p:txBody>
      </p:sp>
      <p:sp>
        <p:nvSpPr>
          <p:cNvPr id="16" name="Rectangle 3"/>
          <p:cNvSpPr>
            <a:spLocks noChangeArrowheads="1"/>
          </p:cNvSpPr>
          <p:nvPr/>
        </p:nvSpPr>
        <p:spPr bwMode="auto">
          <a:xfrm>
            <a:off x="323850" y="1196974"/>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r>
              <a:rPr lang="en-US" sz="1600" b="1" dirty="0" smtClean="0">
                <a:latin typeface="Calibri" pitchFamily="34" charset="0"/>
                <a:ea typeface="Calibri" pitchFamily="34" charset="0"/>
                <a:cs typeface="Calibri" pitchFamily="34" charset="0"/>
              </a:rPr>
              <a:t>LO2:</a:t>
            </a:r>
            <a:r>
              <a:rPr lang="en-US" sz="1600" dirty="0" smtClean="0">
                <a:latin typeface="Calibri" pitchFamily="34" charset="0"/>
                <a:ea typeface="Calibri" pitchFamily="34" charset="0"/>
                <a:cs typeface="Calibri" pitchFamily="34" charset="0"/>
              </a:rPr>
              <a:t> </a:t>
            </a:r>
            <a:r>
              <a:rPr lang="en-GB" sz="1600" dirty="0" smtClean="0">
                <a:latin typeface="Calibri" pitchFamily="34" charset="0"/>
              </a:rPr>
              <a:t>Be able to </a:t>
            </a:r>
            <a:r>
              <a:rPr lang="en-GB" sz="1600" dirty="0" smtClean="0"/>
              <a:t>prepare a</a:t>
            </a:r>
            <a:r>
              <a:rPr lang="en-GB" sz="1600" baseline="0" dirty="0" smtClean="0"/>
              <a:t> effective Splash Screen and Navigation Screen</a:t>
            </a:r>
            <a:endParaRPr lang="en-ZA" sz="1600" dirty="0">
              <a:latin typeface="Calibri" pitchFamily="34" charset="0"/>
              <a:ea typeface="Calibri" pitchFamily="34" charset="0"/>
              <a:cs typeface="Calibri" pitchFamily="34" charset="0"/>
            </a:endParaRPr>
          </a:p>
        </p:txBody>
      </p:sp>
      <p:pic>
        <p:nvPicPr>
          <p:cNvPr id="22" name="Picture 21" descr="111004 logo tbs rehab slogan and  hi def.jpg"/>
          <p:cNvPicPr/>
          <p:nvPr userDrawn="1"/>
        </p:nvPicPr>
        <p:blipFill>
          <a:blip r:embed="rId7"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14" name="Round Same Side Corner Rectangle 13">
            <a:hlinkClick r:id="rId8" action="ppaction://hlinksldjump"/>
          </p:cNvPr>
          <p:cNvSpPr/>
          <p:nvPr userDrawn="1"/>
        </p:nvSpPr>
        <p:spPr>
          <a:xfrm>
            <a:off x="5004048" y="692696"/>
            <a:ext cx="1224136"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Exam Question</a:t>
            </a:r>
            <a:endParaRPr lang="en-GB" sz="2000" b="1" dirty="0">
              <a:latin typeface="Arial" panose="020B0604020202020204" pitchFamily="34" charset="0"/>
              <a:cs typeface="Arial" panose="020B0604020202020204" pitchFamily="34" charset="0"/>
            </a:endParaRPr>
          </a:p>
        </p:txBody>
      </p:sp>
      <p:sp>
        <p:nvSpPr>
          <p:cNvPr id="12" name="Round Same Side Corner Rectangle 11">
            <a:hlinkClick r:id="rId9" action="ppaction://hlinksldjump"/>
          </p:cNvPr>
          <p:cNvSpPr/>
          <p:nvPr userDrawn="1"/>
        </p:nvSpPr>
        <p:spPr>
          <a:xfrm>
            <a:off x="4290647" y="692696"/>
            <a:ext cx="64807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2.3.4</a:t>
            </a:r>
            <a:endParaRPr lang="en-GB" sz="24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86952"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7"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3" r:id="rId5"/>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2.3%20-%20Tasks/Activity%208.1%20-%20Job%20Descriptions.dotx"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www.timesjobs.com/" TargetMode="External"/><Relationship Id="rId7" Type="http://schemas.openxmlformats.org/officeDocument/2006/relationships/hyperlink" Target="https://www.tes.com/jobs/"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hyperlink" Target="http://www.tieonline.com/job_ads_list.cfm" TargetMode="Externa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hyperlink" Target="2.3%20-%20Tasks/Activity%208.3%20-%20Job%20Advertisement.docx"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2.3%20-%20Tasks/Activity%208.3%20-%20Job%20Advertisement.docx"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2.3%20-%20Tasks/Activity%208.4%20-%20Job%20Application.docx"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2.3%20-%20Tasks/Activity%208.4%20-%20Job%20Application.docx"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2.3%20-%20Tasks/Activity%208.5%20-%20Interviewing.docx"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hyperlink" Target="CiDA%20-%20Unit%2002%20-%20LO1%20-%20Getting%20Organised.pptx" TargetMode="External"/><Relationship Id="rId5" Type="http://schemas.openxmlformats.org/officeDocument/2006/relationships/slide" Target="slide3.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2.3%20-%20Tasks/Activity%208.6%20-%20Recruiting.docx"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2.3%20-%20Tasks/Revision%20-%20Selection%20Process.docx"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www.theguardian.com/uk-news/2015/sep/02/number-of-workers-on-zero-hours-contracts-up-by-19" TargetMode="External"/><Relationship Id="rId7" Type="http://schemas.openxmlformats.org/officeDocument/2006/relationships/image" Target="../media/image15.gif"/><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hyperlink" Target="http://www.businessnewsdaily.com/5752-part-time-jobs-with-benefits.html" TargetMode="Externa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5.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hyperlink" Target="2.3%20-%20Tasks/Activity%208.7%20-%20Training.docx" TargetMode="External"/><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hyperlink" Target="CiDA%20-%20Unit%2002%20-%20LO1%20-%20Getting%20Organised.pptx" TargetMode="External"/><Relationship Id="rId5" Type="http://schemas.openxmlformats.org/officeDocument/2006/relationships/slide" Target="slide3.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4.xml"/><Relationship Id="rId5" Type="http://schemas.openxmlformats.org/officeDocument/2006/relationships/image" Target="../media/image25.jpeg"/><Relationship Id="rId4" Type="http://schemas.openxmlformats.org/officeDocument/2006/relationships/image" Target="../media/image24.gif"/></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hyperlink" Target="http://www.theguardian.com/media/2015/sep/22/al-jazeera-expected-to-cut-hundreds-of-jobs-qatar-oil-price" TargetMode="External"/><Relationship Id="rId5" Type="http://schemas.openxmlformats.org/officeDocument/2006/relationships/image" Target="../media/image27.png"/><Relationship Id="rId4" Type="http://schemas.openxmlformats.org/officeDocument/2006/relationships/hyperlink" Target="http://www.businessinsider.com/caterpillar-restructuring-and-job-cuts-2015-9"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www.arabnews.com/saudi-arabia/news/854601" TargetMode="External"/><Relationship Id="rId2" Type="http://schemas.openxmlformats.org/officeDocument/2006/relationships/notesSlide" Target="../notesSlides/notesSlide44.xml"/><Relationship Id="rId1" Type="http://schemas.openxmlformats.org/officeDocument/2006/relationships/slideLayout" Target="../slideLayouts/slideLayout4.xml"/><Relationship Id="rId5" Type="http://schemas.openxmlformats.org/officeDocument/2006/relationships/image" Target="../media/image30.gif"/><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hyperlink" Target="http://www.ibtimes.com/bmw-settles-racial-discrimination-lawsuit-company-pay-16m-rehire-black-employees-2088216" TargetMode="External"/><Relationship Id="rId7" Type="http://schemas.openxmlformats.org/officeDocument/2006/relationships/hyperlink" Target="http://www.theguardian.com/money/2009/jun/24/abercrombie-fitch-tribunal-riam-dean" TargetMode="External"/><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hyperlink" Target="http://www.bbc.com/news/uk-northern-ireland-34598868" TargetMode="External"/><Relationship Id="rId5" Type="http://schemas.openxmlformats.org/officeDocument/2006/relationships/hyperlink" Target="http://money.cnn.com/2015/09/16/technology/microsoft-lawsuit-sex-discrimination/" TargetMode="External"/><Relationship Id="rId4" Type="http://schemas.openxmlformats.org/officeDocument/2006/relationships/hyperlink" Target="http://www.workforce.com/articles/muslim-woman-charges-disney-with-religious-discrimination" TargetMode="External"/><Relationship Id="rId9" Type="http://schemas.openxmlformats.org/officeDocument/2006/relationships/image" Target="../media/image32.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49.xml"/><Relationship Id="rId1" Type="http://schemas.openxmlformats.org/officeDocument/2006/relationships/slideLayout" Target="../slideLayouts/slideLayout4.xml"/><Relationship Id="rId5" Type="http://schemas.openxmlformats.org/officeDocument/2006/relationships/image" Target="../media/image35.jpeg"/><Relationship Id="rId4" Type="http://schemas.openxmlformats.org/officeDocument/2006/relationships/image" Target="../media/image34.jpeg"/></Relationships>
</file>

<file path=ppt/slides/_rels/slide5.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hyperlink" Target="CiDA%20-%20Unit%2002%20-%20LO1%20-%20Getting%20Organised.pptx" TargetMode="External"/><Relationship Id="rId5" Type="http://schemas.openxmlformats.org/officeDocument/2006/relationships/slide" Target="slide3.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5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http://www.industriall-europe.eu/news/list2.asp?stid=365" TargetMode="External"/><Relationship Id="rId7" Type="http://schemas.openxmlformats.org/officeDocument/2006/relationships/hyperlink" Target="http://www.emirates247.com/news/emirates/10-cases-will-get-you-fired-without-notice-on-leave-2015-12-15-1.614033" TargetMode="External"/><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hyperlink" Target="http://www.cbs46.com/story/28332527/women-claim-they-were-fired-for-being-pregnant" TargetMode="External"/><Relationship Id="rId4" Type="http://schemas.openxmlformats.org/officeDocument/2006/relationships/image" Target="../media/image36.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hyperlink" Target="http://www.tradingeconomics.com/egypt/minimum-wages"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4.xml"/><Relationship Id="rId1" Type="http://schemas.openxmlformats.org/officeDocument/2006/relationships/slideLayout" Target="../slideLayouts/slideLayout4.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55.xml.rels><?xml version="1.0" encoding="UTF-8" standalone="yes"?>
<Relationships xmlns="http://schemas.openxmlformats.org/package/2006/relationships"><Relationship Id="rId3" Type="http://schemas.openxmlformats.org/officeDocument/2006/relationships/hyperlink" Target="2.3%20-%20Tasks/2.3%20-%20Exam%20Questions.docx" TargetMode="External"/><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hyperlink" Target="2.3%20-%20Tasks/2.3%20-%20Exam%20Questions.docx" TargetMode="External"/><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hyperlink" Target="2.1%20-%20Tasks/2.1%20-%20Exam%20Questions%20-%202008%20-%20May.docx" TargetMode="External"/><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hyperlink" Target="CiDA%20-%20Unit%2002%20-%20LO1%20-%20Getting%20Organised.pptx" TargetMode="External"/><Relationship Id="rId5" Type="http://schemas.openxmlformats.org/officeDocument/2006/relationships/slide" Target="slide3.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CiDA%20-%20Unit%2002%20-%20LO5%20-%20Closing%20and%20Broadcast.pptx" TargetMode="External"/><Relationship Id="rId3" Type="http://schemas.openxmlformats.org/officeDocument/2006/relationships/hyperlink" Target="CiDA%20-%20Unit%2002%20-%20LO3%20-%20Welcome%20Video.pptx" TargetMode="External"/><Relationship Id="rId7" Type="http://schemas.openxmlformats.org/officeDocument/2006/relationships/hyperlink" Target="CiDA%20-%20Unit%2002%20-%20LO4%20-%20Continuity%20and%20Weather%20Forecast.pptx"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hyperlink" Target="CiDA%20-%20Unit%2002%20-%20LO1%20-%20Getting%20Organised.pptx" TargetMode="External"/><Relationship Id="rId5" Type="http://schemas.openxmlformats.org/officeDocument/2006/relationships/slide" Target="slide3.xml"/><Relationship Id="rId4" Type="http://schemas.openxmlformats.org/officeDocument/2006/relationships/hyperlink" Target="CiDA%20-%20Unit%2002%20-%20LO2%20-%20Opening%20Sequence.pptx" TargetMode="External"/><Relationship Id="rId9" Type="http://schemas.openxmlformats.org/officeDocument/2006/relationships/hyperlink" Target="CiDA%20-%20Unit%2002%20-%20LO6%20-%20Testing%20and%20Reviewing.pptx"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610252"/>
            <a:ext cx="864096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2.3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Recruitment, Selection and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Training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Workers</a:t>
            </a:r>
            <a:endParaRPr lang="en-GB"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1547664" y="332656"/>
            <a:ext cx="7056784" cy="1631216"/>
          </a:xfrm>
          <a:prstGeom prst="rect">
            <a:avLst/>
          </a:prstGeom>
          <a:noFill/>
        </p:spPr>
        <p:txBody>
          <a:bodyPr wrap="square" rtlCol="0">
            <a:spAutoFit/>
          </a:bodyPr>
          <a:lstStyle/>
          <a:p>
            <a:pPr algn="r"/>
            <a:r>
              <a:rPr lang="en-GB" sz="3200" b="1" dirty="0" smtClean="0">
                <a:solidFill>
                  <a:schemeClr val="tx1">
                    <a:lumMod val="50000"/>
                    <a:lumOff val="50000"/>
                  </a:schemeClr>
                </a:solidFill>
              </a:rPr>
              <a:t>Business Studies – iGCSE </a:t>
            </a:r>
            <a:endParaRPr lang="en-GB" sz="3200" b="1" dirty="0">
              <a:solidFill>
                <a:schemeClr val="tx1">
                  <a:lumMod val="50000"/>
                  <a:lumOff val="50000"/>
                </a:schemeClr>
              </a:solidFill>
            </a:endParaRPr>
          </a:p>
          <a:p>
            <a:pPr algn="r"/>
            <a:r>
              <a:rPr lang="en-GB" sz="3200" b="1" dirty="0" smtClean="0">
                <a:solidFill>
                  <a:schemeClr val="tx1">
                    <a:lumMod val="50000"/>
                    <a:lumOff val="50000"/>
                  </a:schemeClr>
                </a:solidFill>
              </a:rPr>
              <a:t>2015-16</a:t>
            </a:r>
            <a:endParaRPr lang="en-GB" sz="3600" b="1" dirty="0" smtClean="0">
              <a:solidFill>
                <a:schemeClr val="tx1">
                  <a:lumMod val="50000"/>
                  <a:lumOff val="50000"/>
                </a:schemeClr>
              </a:solidFill>
            </a:endParaRPr>
          </a:p>
          <a:p>
            <a:pPr algn="r"/>
            <a:r>
              <a:rPr lang="en-GB" sz="3600" b="1" dirty="0" smtClean="0">
                <a:solidFill>
                  <a:schemeClr val="tx1">
                    <a:lumMod val="50000"/>
                    <a:lumOff val="50000"/>
                  </a:schemeClr>
                </a:solidFill>
              </a:rPr>
              <a:t>0450</a:t>
            </a:r>
            <a:endParaRPr lang="en-GB" sz="3600" b="1" dirty="0">
              <a:solidFill>
                <a:schemeClr val="tx1">
                  <a:lumMod val="50000"/>
                  <a:lumOff val="50000"/>
                </a:schemeClr>
              </a:solidFill>
            </a:endParaRPr>
          </a:p>
        </p:txBody>
      </p:sp>
      <p:pic>
        <p:nvPicPr>
          <p:cNvPr id="2"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111004 logo tbs rehab slogan and  hi def.jpg"/>
          <p:cNvPicPr/>
          <p:nvPr/>
        </p:nvPicPr>
        <p:blipFill>
          <a:blip r:embed="rId4" cstate="screen">
            <a:extLst>
              <a:ext uri="{28A0092B-C50C-407E-A947-70E740481C1C}">
                <a14:useLocalDpi xmlns:a14="http://schemas.microsoft.com/office/drawing/2010/main"/>
              </a:ext>
            </a:extLst>
          </a:blip>
          <a:stretch>
            <a:fillRect/>
          </a:stretch>
        </p:blipFill>
        <p:spPr>
          <a:xfrm>
            <a:off x="395536" y="332656"/>
            <a:ext cx="2160240" cy="1564422"/>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2.3 – Glossary</a:t>
            </a:r>
            <a:endParaRPr lang="en-GB" sz="4000" b="1" dirty="0" smtClean="0"/>
          </a:p>
        </p:txBody>
      </p:sp>
      <p:sp>
        <p:nvSpPr>
          <p:cNvPr id="8" name="Rectangle 7"/>
          <p:cNvSpPr/>
          <p:nvPr/>
        </p:nvSpPr>
        <p:spPr>
          <a:xfrm>
            <a:off x="323850" y="1124744"/>
            <a:ext cx="8496622" cy="5324535"/>
          </a:xfrm>
          <a:prstGeom prst="rect">
            <a:avLst/>
          </a:prstGeom>
        </p:spPr>
        <p:txBody>
          <a:bodyPr wrap="square">
            <a:spAutoFit/>
          </a:bodyPr>
          <a:lstStyle/>
          <a:p>
            <a:pPr>
              <a:buClr>
                <a:srgbClr val="00B050"/>
              </a:buClr>
            </a:pPr>
            <a:r>
              <a:rPr lang="en-US" sz="2000" b="1" dirty="0" smtClean="0">
                <a:latin typeface="Calibri" panose="020F0502020204030204" pitchFamily="34" charset="0"/>
              </a:rPr>
              <a:t>Induction Training </a:t>
            </a:r>
            <a:r>
              <a:rPr lang="en-US" sz="2000" dirty="0" smtClean="0">
                <a:latin typeface="Calibri" panose="020F0502020204030204" pitchFamily="34" charset="0"/>
              </a:rPr>
              <a:t>– An introduction given to a new employee, examining the firm’s activities, customs and procedures and introducing them to their fellow workers.</a:t>
            </a:r>
          </a:p>
          <a:p>
            <a:pPr>
              <a:buClr>
                <a:srgbClr val="00B050"/>
              </a:buClr>
            </a:pPr>
            <a:r>
              <a:rPr lang="en-US" sz="2000" b="1" dirty="0" smtClean="0">
                <a:latin typeface="Calibri" panose="020F0502020204030204" pitchFamily="34" charset="0"/>
              </a:rPr>
              <a:t>On-The-Job Training </a:t>
            </a:r>
            <a:r>
              <a:rPr lang="en-US" sz="2000" dirty="0" smtClean="0">
                <a:latin typeface="Calibri" panose="020F0502020204030204" pitchFamily="34" charset="0"/>
              </a:rPr>
              <a:t>– Occurs when watching a more experienced worker during the job.</a:t>
            </a:r>
          </a:p>
          <a:p>
            <a:pPr>
              <a:buClr>
                <a:srgbClr val="00B050"/>
              </a:buClr>
            </a:pPr>
            <a:r>
              <a:rPr lang="en-US" sz="2000" b="1" dirty="0" smtClean="0">
                <a:latin typeface="Calibri" panose="020F0502020204030204" pitchFamily="34" charset="0"/>
              </a:rPr>
              <a:t>Off-The-Job Training </a:t>
            </a:r>
            <a:r>
              <a:rPr lang="en-US" sz="2000" dirty="0" smtClean="0">
                <a:latin typeface="Calibri" panose="020F0502020204030204" pitchFamily="34" charset="0"/>
              </a:rPr>
              <a:t>– Involved being trained away from the workplace, usually by specialist trainers.</a:t>
            </a:r>
          </a:p>
          <a:p>
            <a:pPr>
              <a:buClr>
                <a:srgbClr val="00B050"/>
              </a:buClr>
            </a:pPr>
            <a:r>
              <a:rPr lang="en-US" sz="2000" b="1" dirty="0" smtClean="0">
                <a:latin typeface="Calibri" panose="020F0502020204030204" pitchFamily="34" charset="0"/>
              </a:rPr>
              <a:t>Workforce Planning </a:t>
            </a:r>
            <a:r>
              <a:rPr lang="en-US" sz="2000" dirty="0" smtClean="0">
                <a:latin typeface="Calibri" panose="020F0502020204030204" pitchFamily="34" charset="0"/>
              </a:rPr>
              <a:t>– Establishing the workforce needed by the business for the foreseeable future in terms of the number and skills of employees required.</a:t>
            </a:r>
          </a:p>
          <a:p>
            <a:pPr>
              <a:buClr>
                <a:srgbClr val="00B050"/>
              </a:buClr>
            </a:pPr>
            <a:r>
              <a:rPr lang="en-US" sz="2000" b="1" dirty="0" smtClean="0">
                <a:latin typeface="Calibri" panose="020F0502020204030204" pitchFamily="34" charset="0"/>
              </a:rPr>
              <a:t>Redundancy</a:t>
            </a:r>
            <a:r>
              <a:rPr lang="en-US" sz="2000" dirty="0" smtClean="0">
                <a:latin typeface="Calibri" panose="020F0502020204030204" pitchFamily="34" charset="0"/>
              </a:rPr>
              <a:t> – When an employee is no longer needed and so loses their job. It is not due to any aspect of their work being unsatisfactory.</a:t>
            </a:r>
          </a:p>
          <a:p>
            <a:pPr>
              <a:buClr>
                <a:srgbClr val="00B050"/>
              </a:buClr>
            </a:pPr>
            <a:r>
              <a:rPr lang="en-US" sz="2000" b="1" dirty="0" smtClean="0">
                <a:latin typeface="Calibri" panose="020F0502020204030204" pitchFamily="34" charset="0"/>
              </a:rPr>
              <a:t>Ethical Decision </a:t>
            </a:r>
            <a:r>
              <a:rPr lang="en-US" sz="2000" dirty="0" smtClean="0">
                <a:latin typeface="Calibri" panose="020F0502020204030204" pitchFamily="34" charset="0"/>
              </a:rPr>
              <a:t>– A decision taken by the manager of a company because of the moral code observed by the firm.</a:t>
            </a:r>
          </a:p>
          <a:p>
            <a:pPr>
              <a:buClr>
                <a:srgbClr val="00B050"/>
              </a:buClr>
            </a:pPr>
            <a:r>
              <a:rPr lang="en-US" sz="2000" b="1" dirty="0" smtClean="0">
                <a:latin typeface="Calibri" panose="020F0502020204030204" pitchFamily="34" charset="0"/>
              </a:rPr>
              <a:t>Industrial Tribunal </a:t>
            </a:r>
            <a:r>
              <a:rPr lang="en-US" sz="2000" dirty="0" smtClean="0">
                <a:latin typeface="Calibri" panose="020F0502020204030204" pitchFamily="34" charset="0"/>
              </a:rPr>
              <a:t>– A legal meeting which considers workers’ complaints of unfair dismissal or discrimination at work.</a:t>
            </a:r>
          </a:p>
          <a:p>
            <a:pPr>
              <a:buClr>
                <a:srgbClr val="00B050"/>
              </a:buClr>
            </a:pPr>
            <a:r>
              <a:rPr lang="en-US" sz="2000" b="1" dirty="0" smtClean="0">
                <a:latin typeface="Calibri" panose="020F0502020204030204" pitchFamily="34" charset="0"/>
              </a:rPr>
              <a:t>Contract of Employment </a:t>
            </a:r>
            <a:r>
              <a:rPr lang="en-US" sz="2000" dirty="0" smtClean="0">
                <a:latin typeface="Calibri" panose="020F0502020204030204" pitchFamily="34" charset="0"/>
              </a:rPr>
              <a:t>– A legal agreement between employer and employee listing the rights and responsibilities of workers.</a:t>
            </a:r>
          </a:p>
        </p:txBody>
      </p:sp>
    </p:spTree>
    <p:extLst>
      <p:ext uri="{BB962C8B-B14F-4D97-AF65-F5344CB8AC3E}">
        <p14:creationId xmlns:p14="http://schemas.microsoft.com/office/powerpoint/2010/main" val="2684921791"/>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7704856" cy="625434"/>
          </a:xfrm>
        </p:spPr>
        <p:txBody>
          <a:bodyPr>
            <a:noAutofit/>
          </a:bodyPr>
          <a:lstStyle/>
          <a:p>
            <a:r>
              <a:rPr lang="en-GB" sz="2800" dirty="0" smtClean="0"/>
              <a:t>2.3.1 – The Work of Human Resources Department</a:t>
            </a:r>
            <a:endParaRPr lang="en-GB" sz="2800" b="1" dirty="0" smtClean="0"/>
          </a:p>
        </p:txBody>
      </p:sp>
      <p:sp>
        <p:nvSpPr>
          <p:cNvPr id="8" name="Rectangle 7"/>
          <p:cNvSpPr/>
          <p:nvPr/>
        </p:nvSpPr>
        <p:spPr>
          <a:xfrm>
            <a:off x="292975" y="1125193"/>
            <a:ext cx="8496622" cy="1077218"/>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sz="1600" b="1" dirty="0" smtClean="0">
                <a:solidFill>
                  <a:srgbClr val="FF0000"/>
                </a:solidFill>
                <a:latin typeface="Arial" panose="020B0604020202020204" pitchFamily="34" charset="0"/>
                <a:cs typeface="Arial" panose="020B0604020202020204" pitchFamily="34" charset="0"/>
              </a:rPr>
              <a:t>Recruitment</a:t>
            </a:r>
            <a:r>
              <a:rPr lang="en-US" sz="1600" b="1"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and selection are the most familiar roles of the Human Resources Department, and this chapter will look at these roles in detail, and at another important areas of human resources work – the training of employees. Redundancy and dismissal are also the responsibility of the </a:t>
            </a:r>
            <a:r>
              <a:rPr lang="en-US" sz="1600" dirty="0">
                <a:latin typeface="Arial" panose="020B0604020202020204" pitchFamily="34" charset="0"/>
                <a:cs typeface="Arial" panose="020B0604020202020204" pitchFamily="34" charset="0"/>
              </a:rPr>
              <a:t>Human </a:t>
            </a:r>
            <a:r>
              <a:rPr lang="en-US" sz="1600" dirty="0" smtClean="0">
                <a:latin typeface="Arial" panose="020B0604020202020204" pitchFamily="34" charset="0"/>
                <a:cs typeface="Arial" panose="020B0604020202020204" pitchFamily="34" charset="0"/>
              </a:rPr>
              <a:t>Resources department and these are discussed.</a:t>
            </a:r>
          </a:p>
        </p:txBody>
      </p:sp>
      <p:sp>
        <p:nvSpPr>
          <p:cNvPr id="2" name="TextBox 1"/>
          <p:cNvSpPr txBox="1"/>
          <p:nvPr/>
        </p:nvSpPr>
        <p:spPr>
          <a:xfrm>
            <a:off x="323528" y="2237934"/>
            <a:ext cx="3096344" cy="954107"/>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1400" b="1" dirty="0" smtClean="0"/>
              <a:t>Recruitment and Selection</a:t>
            </a:r>
          </a:p>
          <a:p>
            <a:r>
              <a:rPr lang="en-US" sz="1400" dirty="0" smtClean="0"/>
              <a:t>Involves attracting and selecting the best candidates for vacancies that arise.</a:t>
            </a:r>
            <a:endParaRPr lang="en-GB" sz="1400" dirty="0"/>
          </a:p>
        </p:txBody>
      </p:sp>
      <p:sp>
        <p:nvSpPr>
          <p:cNvPr id="5" name="TextBox 4"/>
          <p:cNvSpPr txBox="1"/>
          <p:nvPr/>
        </p:nvSpPr>
        <p:spPr>
          <a:xfrm>
            <a:off x="323528" y="3364182"/>
            <a:ext cx="3096344" cy="954107"/>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1400" b="1" dirty="0" smtClean="0"/>
              <a:t>Wages and Salaries</a:t>
            </a:r>
          </a:p>
          <a:p>
            <a:r>
              <a:rPr lang="en-US" sz="1400" dirty="0" smtClean="0"/>
              <a:t>These must attract and retain the right people and be sufficiently high to motivate employees.</a:t>
            </a:r>
            <a:endParaRPr lang="en-GB" sz="1400" dirty="0"/>
          </a:p>
        </p:txBody>
      </p:sp>
      <p:sp>
        <p:nvSpPr>
          <p:cNvPr id="6" name="TextBox 5"/>
          <p:cNvSpPr txBox="1"/>
          <p:nvPr/>
        </p:nvSpPr>
        <p:spPr>
          <a:xfrm>
            <a:off x="323528" y="4462305"/>
            <a:ext cx="3096344" cy="1815882"/>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1400" b="1" dirty="0" smtClean="0"/>
              <a:t>Industrial Relations</a:t>
            </a:r>
          </a:p>
          <a:p>
            <a:r>
              <a:rPr lang="en-US" sz="1400" dirty="0" smtClean="0"/>
              <a:t>There must be effective communication between representatives of the management and of the workforce. This may be reduce grievances and disputes but also to put forward ideas and suggestions for improvements.</a:t>
            </a:r>
            <a:endParaRPr lang="en-GB" sz="1400" dirty="0"/>
          </a:p>
        </p:txBody>
      </p:sp>
      <p:sp>
        <p:nvSpPr>
          <p:cNvPr id="7" name="TextBox 6"/>
          <p:cNvSpPr txBox="1"/>
          <p:nvPr/>
        </p:nvSpPr>
        <p:spPr>
          <a:xfrm>
            <a:off x="5712587" y="4606321"/>
            <a:ext cx="3077009" cy="2031325"/>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1400" b="1" dirty="0" smtClean="0"/>
              <a:t>Redundancy (retrenchment) and dismissal</a:t>
            </a:r>
          </a:p>
          <a:p>
            <a:r>
              <a:rPr lang="en-US" sz="1400" dirty="0" smtClean="0"/>
              <a:t>This involves shielding employees either because the business changes in some way or because the employee is not satisfactory. The business must be sure to comply with all the laws on redundancy, dismissal and disciplinary matters.</a:t>
            </a:r>
            <a:endParaRPr lang="en-GB" sz="1400" dirty="0"/>
          </a:p>
        </p:txBody>
      </p:sp>
      <p:sp>
        <p:nvSpPr>
          <p:cNvPr id="9" name="TextBox 8"/>
          <p:cNvSpPr txBox="1"/>
          <p:nvPr/>
        </p:nvSpPr>
        <p:spPr>
          <a:xfrm>
            <a:off x="5724128" y="3542058"/>
            <a:ext cx="3065468" cy="954107"/>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1400" b="1" dirty="0" smtClean="0"/>
              <a:t>Health and Safety</a:t>
            </a:r>
          </a:p>
          <a:p>
            <a:r>
              <a:rPr lang="en-US" sz="1400" dirty="0" smtClean="0"/>
              <a:t>The business needs to make sure that it complies with all the laws on health and safety.</a:t>
            </a:r>
            <a:endParaRPr lang="en-GB" sz="1400" dirty="0"/>
          </a:p>
        </p:txBody>
      </p:sp>
      <p:sp>
        <p:nvSpPr>
          <p:cNvPr id="10" name="TextBox 9"/>
          <p:cNvSpPr txBox="1"/>
          <p:nvPr/>
        </p:nvSpPr>
        <p:spPr>
          <a:xfrm>
            <a:off x="5712588" y="2204864"/>
            <a:ext cx="3077008" cy="1169551"/>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1400" b="1" dirty="0" smtClean="0"/>
              <a:t>Training Programs</a:t>
            </a:r>
          </a:p>
          <a:p>
            <a:r>
              <a:rPr lang="en-US" sz="1400" dirty="0" smtClean="0"/>
              <a:t>Involves assessing and fulfilling the training needs of employees. This should be linked to future plans of the business.</a:t>
            </a:r>
            <a:endParaRPr lang="en-GB" sz="1400" dirty="0"/>
          </a:p>
        </p:txBody>
      </p:sp>
      <p:sp>
        <p:nvSpPr>
          <p:cNvPr id="11" name="TextBox 10"/>
          <p:cNvSpPr txBox="1"/>
          <p:nvPr/>
        </p:nvSpPr>
        <p:spPr>
          <a:xfrm>
            <a:off x="3779912" y="3429000"/>
            <a:ext cx="1548172" cy="830997"/>
          </a:xfrm>
          <a:prstGeom prst="rect">
            <a:avLst/>
          </a:prstGeom>
          <a:solidFill>
            <a:schemeClr val="tx2">
              <a:lumMod val="40000"/>
              <a:lumOff val="60000"/>
            </a:schemeClr>
          </a:solidFill>
          <a:ln w="28575">
            <a:solidFill>
              <a:srgbClr val="B21212"/>
            </a:solidFill>
          </a:ln>
        </p:spPr>
        <p:txBody>
          <a:bodyPr wrap="square" lIns="45720" tIns="45720" rIns="45720" bIns="45720" rtlCol="0">
            <a:spAutoFit/>
          </a:bodyPr>
          <a:lstStyle/>
          <a:p>
            <a:pPr algn="ctr"/>
            <a:r>
              <a:rPr lang="en-US" sz="1600" b="1" dirty="0" smtClean="0"/>
              <a:t>HUMAN RESOURCES DEPARTMENT</a:t>
            </a:r>
            <a:endParaRPr lang="en-GB" sz="1600" dirty="0"/>
          </a:p>
        </p:txBody>
      </p:sp>
      <p:cxnSp>
        <p:nvCxnSpPr>
          <p:cNvPr id="4" name="Straight Arrow Connector 3"/>
          <p:cNvCxnSpPr>
            <a:endCxn id="10" idx="1"/>
          </p:cNvCxnSpPr>
          <p:nvPr/>
        </p:nvCxnSpPr>
        <p:spPr>
          <a:xfrm flipV="1">
            <a:off x="5328084" y="2789640"/>
            <a:ext cx="384504" cy="639360"/>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endCxn id="7" idx="1"/>
          </p:cNvCxnSpPr>
          <p:nvPr/>
        </p:nvCxnSpPr>
        <p:spPr>
          <a:xfrm>
            <a:off x="5328084" y="4213182"/>
            <a:ext cx="384503" cy="1408802"/>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1" idx="3"/>
            <a:endCxn id="9" idx="1"/>
          </p:cNvCxnSpPr>
          <p:nvPr/>
        </p:nvCxnSpPr>
        <p:spPr>
          <a:xfrm>
            <a:off x="5328084" y="3844499"/>
            <a:ext cx="396044" cy="174613"/>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2" idx="3"/>
          </p:cNvCxnSpPr>
          <p:nvPr/>
        </p:nvCxnSpPr>
        <p:spPr>
          <a:xfrm flipH="1" flipV="1">
            <a:off x="3419872" y="2714988"/>
            <a:ext cx="384504" cy="714012"/>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1"/>
            <a:endCxn id="5" idx="3"/>
          </p:cNvCxnSpPr>
          <p:nvPr/>
        </p:nvCxnSpPr>
        <p:spPr>
          <a:xfrm flipH="1" flipV="1">
            <a:off x="3419872" y="3841236"/>
            <a:ext cx="360040" cy="3263"/>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endCxn id="6" idx="3"/>
          </p:cNvCxnSpPr>
          <p:nvPr/>
        </p:nvCxnSpPr>
        <p:spPr>
          <a:xfrm flipH="1">
            <a:off x="3419872" y="4259997"/>
            <a:ext cx="360040" cy="1110249"/>
          </a:xfrm>
          <a:prstGeom prst="straightConnector1">
            <a:avLst/>
          </a:prstGeom>
          <a:ln w="349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61864" y="6301654"/>
            <a:ext cx="5394425" cy="338554"/>
          </a:xfrm>
          <a:prstGeom prst="rect">
            <a:avLst/>
          </a:prstGeom>
          <a:noFill/>
        </p:spPr>
        <p:txBody>
          <a:bodyPr wrap="none" rtlCol="0">
            <a:spAutoFit/>
          </a:bodyPr>
          <a:lstStyle/>
          <a:p>
            <a:r>
              <a:rPr lang="en-US" sz="1600" dirty="0" smtClean="0"/>
              <a:t>The responsibilities of the Human Resources Department</a:t>
            </a:r>
            <a:endParaRPr lang="en-GB" sz="1600" dirty="0"/>
          </a:p>
        </p:txBody>
      </p:sp>
      <p:sp>
        <p:nvSpPr>
          <p:cNvPr id="48" name="Round Same Side Corner Rectangle 47">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92</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5276264"/>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2.3.1 – Recruitment and Selection</a:t>
            </a:r>
            <a:endParaRPr lang="en-GB" sz="4000" b="1" dirty="0" smtClean="0"/>
          </a:p>
        </p:txBody>
      </p:sp>
      <p:sp>
        <p:nvSpPr>
          <p:cNvPr id="8" name="Rectangle 7"/>
          <p:cNvSpPr/>
          <p:nvPr/>
        </p:nvSpPr>
        <p:spPr>
          <a:xfrm>
            <a:off x="323849" y="1159872"/>
            <a:ext cx="8496623" cy="349326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When an employee leaves a job, when a new business is starting up or when a business is successful and wants to expand, the process of recruitment and selection starts. The business will first of all have to decide if the employee leaving the job needs to be replaced. The recruitment process also gives the business an opportunity to reassess the nature of people’s jobs and consider future requirements.</a:t>
            </a: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In a large business, the process of recruitment and selecting staff is usually undertaken by the Human Resources department. Small businesses do not recruit enough people to make it worthwhile having a separate </a:t>
            </a:r>
            <a:r>
              <a:rPr lang="en-US" sz="1700" dirty="0">
                <a:latin typeface="Calibri" panose="020F0502020204030204" pitchFamily="34" charset="0"/>
              </a:rPr>
              <a:t>Human </a:t>
            </a:r>
            <a:r>
              <a:rPr lang="en-US" sz="1700" dirty="0" smtClean="0">
                <a:latin typeface="Calibri" panose="020F0502020204030204" pitchFamily="34" charset="0"/>
              </a:rPr>
              <a:t>Resources department – often the managers who will be supervising the employee will deal with recruitment for their department. For example, on a hotel restaurant manager might recruit the waters and waitresses.</a:t>
            </a: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The more important the job is to the business (the more technical and senior the position), the more careful and time-consuming the recruitment and selection process will be.</a:t>
            </a: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The recruitment process is summarized in the diagram below.</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92</a:t>
            </a:r>
            <a:endParaRPr lang="en-GB" sz="2000" b="1" dirty="0">
              <a:latin typeface="Arial" panose="020B0604020202020204" pitchFamily="34" charset="0"/>
              <a:cs typeface="Arial" panose="020B0604020202020204" pitchFamily="34" charset="0"/>
            </a:endParaRPr>
          </a:p>
        </p:txBody>
      </p:sp>
      <p:sp>
        <p:nvSpPr>
          <p:cNvPr id="2" name="Rectangle 1"/>
          <p:cNvSpPr/>
          <p:nvPr/>
        </p:nvSpPr>
        <p:spPr>
          <a:xfrm>
            <a:off x="395536" y="4725144"/>
            <a:ext cx="8352928" cy="1800200"/>
          </a:xfrm>
          <a:prstGeom prst="rect">
            <a:avLst/>
          </a:prstGeom>
          <a:solidFill>
            <a:schemeClr val="tx2">
              <a:lumMod val="20000"/>
              <a:lumOff val="80000"/>
            </a:schemeClr>
          </a:solidFill>
          <a:ln w="349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2065415985"/>
              </p:ext>
            </p:extLst>
          </p:nvPr>
        </p:nvGraphicFramePr>
        <p:xfrm>
          <a:off x="492224" y="4797152"/>
          <a:ext cx="8184232" cy="1656184"/>
        </p:xfrm>
        <a:graphic>
          <a:graphicData uri="http://schemas.openxmlformats.org/drawingml/2006/table">
            <a:tbl>
              <a:tblPr firstRow="1" bandRow="1">
                <a:tableStyleId>{2D5ABB26-0587-4C30-8999-92F81FD0307C}</a:tableStyleId>
              </a:tblPr>
              <a:tblGrid>
                <a:gridCol w="1919536"/>
                <a:gridCol w="2172580"/>
                <a:gridCol w="2147900"/>
                <a:gridCol w="1944216"/>
              </a:tblGrid>
              <a:tr h="828092">
                <a:tc>
                  <a:txBody>
                    <a:bodyPr/>
                    <a:lstStyle/>
                    <a:p>
                      <a:r>
                        <a:rPr lang="en-US" sz="1600" b="1" dirty="0" smtClean="0">
                          <a:latin typeface="Arial" panose="020B0604020202020204" pitchFamily="34" charset="0"/>
                          <a:cs typeface="Arial" panose="020B0604020202020204" pitchFamily="34" charset="0"/>
                        </a:rPr>
                        <a:t>1</a:t>
                      </a:r>
                      <a:r>
                        <a:rPr lang="en-US" sz="1600" dirty="0" smtClean="0">
                          <a:latin typeface="Arial" panose="020B0604020202020204" pitchFamily="34" charset="0"/>
                          <a:cs typeface="Arial" panose="020B0604020202020204" pitchFamily="34" charset="0"/>
                        </a:rPr>
                        <a:t> Vacancy</a:t>
                      </a:r>
                      <a:r>
                        <a:rPr lang="en-US" sz="1600" baseline="0" dirty="0" smtClean="0">
                          <a:latin typeface="Arial" panose="020B0604020202020204" pitchFamily="34" charset="0"/>
                          <a:cs typeface="Arial" panose="020B0604020202020204" pitchFamily="34" charset="0"/>
                        </a:rPr>
                        <a:t> </a:t>
                      </a:r>
                      <a:br>
                        <a:rPr lang="en-US" sz="1600" baseline="0" dirty="0" smtClean="0">
                          <a:latin typeface="Arial" panose="020B0604020202020204" pitchFamily="34" charset="0"/>
                          <a:cs typeface="Arial" panose="020B0604020202020204" pitchFamily="34" charset="0"/>
                        </a:rPr>
                      </a:br>
                      <a:r>
                        <a:rPr lang="en-US" sz="1600" baseline="0" dirty="0" smtClean="0">
                          <a:latin typeface="Arial" panose="020B0604020202020204" pitchFamily="34" charset="0"/>
                          <a:cs typeface="Arial" panose="020B0604020202020204" pitchFamily="34" charset="0"/>
                        </a:rPr>
                        <a:t>arises</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2</a:t>
                      </a:r>
                      <a:r>
                        <a:rPr lang="en-US" sz="1600" dirty="0" smtClean="0">
                          <a:latin typeface="Arial" panose="020B0604020202020204" pitchFamily="34" charset="0"/>
                          <a:cs typeface="Arial" panose="020B0604020202020204" pitchFamily="34" charset="0"/>
                        </a:rPr>
                        <a:t> Job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Analysis</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3</a:t>
                      </a:r>
                      <a:r>
                        <a:rPr lang="en-US" sz="1600" dirty="0" smtClean="0">
                          <a:latin typeface="Arial" panose="020B0604020202020204" pitchFamily="34" charset="0"/>
                          <a:cs typeface="Arial" panose="020B0604020202020204" pitchFamily="34" charset="0"/>
                        </a:rPr>
                        <a:t> Job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description</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4</a:t>
                      </a:r>
                      <a:r>
                        <a:rPr lang="en-US" sz="1600" dirty="0" smtClean="0">
                          <a:latin typeface="Arial" panose="020B0604020202020204" pitchFamily="34" charset="0"/>
                          <a:cs typeface="Arial" panose="020B0604020202020204" pitchFamily="34" charset="0"/>
                        </a:rPr>
                        <a:t> Job specification</a:t>
                      </a:r>
                      <a:endParaRPr lang="en-GB" sz="1600" dirty="0">
                        <a:latin typeface="Arial" panose="020B0604020202020204" pitchFamily="34" charset="0"/>
                        <a:cs typeface="Arial" panose="020B0604020202020204" pitchFamily="34" charset="0"/>
                      </a:endParaRPr>
                    </a:p>
                  </a:txBody>
                  <a:tcPr/>
                </a:tc>
              </a:tr>
              <a:tr h="828092">
                <a:tc>
                  <a:txBody>
                    <a:bodyPr/>
                    <a:lstStyle/>
                    <a:p>
                      <a:r>
                        <a:rPr lang="en-US" sz="1600" b="1" dirty="0" smtClean="0">
                          <a:latin typeface="Arial" panose="020B0604020202020204" pitchFamily="34" charset="0"/>
                          <a:cs typeface="Arial" panose="020B0604020202020204" pitchFamily="34" charset="0"/>
                        </a:rPr>
                        <a:t>8</a:t>
                      </a:r>
                      <a:r>
                        <a:rPr lang="en-US" sz="1600" dirty="0" smtClean="0">
                          <a:latin typeface="Arial" panose="020B0604020202020204" pitchFamily="34" charset="0"/>
                          <a:cs typeface="Arial" panose="020B0604020202020204" pitchFamily="34" charset="0"/>
                        </a:rPr>
                        <a:t> Vacancy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filled</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7</a:t>
                      </a:r>
                      <a:r>
                        <a:rPr lang="en-US" sz="1600" dirty="0" smtClean="0">
                          <a:latin typeface="Arial" panose="020B0604020202020204" pitchFamily="34" charset="0"/>
                          <a:cs typeface="Arial" panose="020B0604020202020204" pitchFamily="34" charset="0"/>
                        </a:rPr>
                        <a:t> Interviews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and selections</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6</a:t>
                      </a:r>
                      <a:r>
                        <a:rPr lang="en-US" sz="1600" dirty="0" smtClean="0">
                          <a:latin typeface="Arial" panose="020B0604020202020204" pitchFamily="34" charset="0"/>
                          <a:cs typeface="Arial" panose="020B0604020202020204" pitchFamily="34" charset="0"/>
                        </a:rPr>
                        <a:t> Application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forms and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shortlisting</a:t>
                      </a:r>
                      <a:endParaRPr lang="en-GB" sz="1600" dirty="0">
                        <a:latin typeface="Arial" panose="020B0604020202020204" pitchFamily="34" charset="0"/>
                        <a:cs typeface="Arial" panose="020B0604020202020204" pitchFamily="34" charset="0"/>
                      </a:endParaRPr>
                    </a:p>
                  </a:txBody>
                  <a:tcPr/>
                </a:tc>
                <a:tc>
                  <a:txBody>
                    <a:bodyPr/>
                    <a:lstStyle/>
                    <a:p>
                      <a:r>
                        <a:rPr lang="en-US" sz="1600" b="1" dirty="0" smtClean="0">
                          <a:latin typeface="Arial" panose="020B0604020202020204" pitchFamily="34" charset="0"/>
                          <a:cs typeface="Arial" panose="020B0604020202020204" pitchFamily="34" charset="0"/>
                        </a:rPr>
                        <a:t>5</a:t>
                      </a:r>
                      <a:r>
                        <a:rPr lang="en-US" sz="1600" dirty="0" smtClean="0">
                          <a:latin typeface="Arial" panose="020B0604020202020204" pitchFamily="34" charset="0"/>
                          <a:cs typeface="Arial" panose="020B0604020202020204" pitchFamily="34" charset="0"/>
                        </a:rPr>
                        <a:t> Job advertised in appropriate</a:t>
                      </a:r>
                      <a:r>
                        <a:rPr lang="en-US" sz="1600" baseline="0" dirty="0" smtClean="0">
                          <a:latin typeface="Arial" panose="020B0604020202020204" pitchFamily="34" charset="0"/>
                          <a:cs typeface="Arial" panose="020B0604020202020204" pitchFamily="34" charset="0"/>
                        </a:rPr>
                        <a:t> media</a:t>
                      </a:r>
                      <a:endParaRPr lang="en-GB" sz="1600" dirty="0">
                        <a:latin typeface="Arial" panose="020B0604020202020204" pitchFamily="34" charset="0"/>
                        <a:cs typeface="Arial" panose="020B0604020202020204" pitchFamily="34" charset="0"/>
                      </a:endParaRPr>
                    </a:p>
                  </a:txBody>
                  <a:tcPr/>
                </a:tc>
              </a:tr>
            </a:tbl>
          </a:graphicData>
        </a:graphic>
      </p:graphicFrame>
      <p:cxnSp>
        <p:nvCxnSpPr>
          <p:cNvPr id="7" name="Straight Arrow Connector 6"/>
          <p:cNvCxnSpPr/>
          <p:nvPr/>
        </p:nvCxnSpPr>
        <p:spPr>
          <a:xfrm>
            <a:off x="1691680" y="5013176"/>
            <a:ext cx="720080" cy="0"/>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419872" y="5013176"/>
            <a:ext cx="1080120" cy="0"/>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5940152" y="5013628"/>
            <a:ext cx="720080" cy="0"/>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1547664" y="5949280"/>
            <a:ext cx="864096" cy="0"/>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851920" y="5934365"/>
            <a:ext cx="720080" cy="14915"/>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5868144" y="5931807"/>
            <a:ext cx="864096" cy="0"/>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7668344" y="5157192"/>
            <a:ext cx="0" cy="504056"/>
          </a:xfrm>
          <a:prstGeom prst="straightConnector1">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064563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2.3.1 – Recruitment Process</a:t>
            </a:r>
            <a:endParaRPr lang="en-GB" sz="4000" b="1" dirty="0" smtClean="0"/>
          </a:p>
        </p:txBody>
      </p:sp>
      <p:sp>
        <p:nvSpPr>
          <p:cNvPr id="8" name="Rectangle 7"/>
          <p:cNvSpPr/>
          <p:nvPr/>
        </p:nvSpPr>
        <p:spPr>
          <a:xfrm>
            <a:off x="323849" y="1159872"/>
            <a:ext cx="8496623" cy="5324535"/>
          </a:xfrm>
          <a:prstGeom prst="rect">
            <a:avLst/>
          </a:prstGeom>
        </p:spPr>
        <p:txBody>
          <a:bodyPr wrap="square">
            <a:spAutoFit/>
          </a:bodyPr>
          <a:lstStyle/>
          <a:p>
            <a:pPr>
              <a:buClr>
                <a:srgbClr val="00B050"/>
              </a:buClr>
            </a:pPr>
            <a:r>
              <a:rPr lang="en-US" sz="1700" b="1" dirty="0" smtClean="0">
                <a:latin typeface="Calibri" panose="020F0502020204030204" pitchFamily="34" charset="0"/>
              </a:rPr>
              <a:t>Job Analysis and Description</a:t>
            </a: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The first stage of the recruitment process is to carry out a </a:t>
            </a:r>
            <a:r>
              <a:rPr lang="en-US" sz="1700" b="1" dirty="0" smtClean="0">
                <a:latin typeface="Calibri" panose="020F0502020204030204" pitchFamily="34" charset="0"/>
              </a:rPr>
              <a:t>job analysis</a:t>
            </a:r>
            <a:r>
              <a:rPr lang="en-US" sz="1700" dirty="0" smtClean="0">
                <a:latin typeface="Calibri" panose="020F0502020204030204" pitchFamily="34" charset="0"/>
              </a:rPr>
              <a:t> to study the tasks and activities to be carried out by the new employee. If the business is recruiting an employee to fill in an existing post, for example, if someone has left or been dismissed, an outline of the duties for the new employee will be relatively easy to draw up, and an outline of the duties for the new employee will be relatively easy to draw up, and may even already exist.</a:t>
            </a: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If the new employee is needed due to the business expanding or because the business has identified skills that it needs but no one in the business has these skills, more thought will have to go into the analysis of the job.</a:t>
            </a: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Once all these details about the job have been gathered, a </a:t>
            </a:r>
            <a:r>
              <a:rPr lang="en-US" sz="1700" b="1" dirty="0" smtClean="0">
                <a:latin typeface="Calibri" panose="020F0502020204030204" pitchFamily="34" charset="0"/>
              </a:rPr>
              <a:t>job description</a:t>
            </a:r>
            <a:r>
              <a:rPr lang="en-US" sz="1700" dirty="0" smtClean="0">
                <a:latin typeface="Calibri" panose="020F0502020204030204" pitchFamily="34" charset="0"/>
              </a:rPr>
              <a:t> will be produced. A job description has several functions:</a:t>
            </a:r>
          </a:p>
          <a:p>
            <a:pPr marL="519113" indent="-234950">
              <a:buClr>
                <a:srgbClr val="00B050"/>
              </a:buClr>
              <a:buFont typeface="Arial" panose="020B0604020202020204" pitchFamily="34" charset="0"/>
              <a:buChar char="•"/>
            </a:pPr>
            <a:r>
              <a:rPr lang="en-US" sz="1700" dirty="0" smtClean="0">
                <a:latin typeface="Calibri" panose="020F0502020204030204" pitchFamily="34" charset="0"/>
              </a:rPr>
              <a:t>It is given to the candidates for the job so they know exactly what the job entails.</a:t>
            </a:r>
          </a:p>
          <a:p>
            <a:pPr marL="519113" indent="-234950">
              <a:buClr>
                <a:srgbClr val="00B050"/>
              </a:buClr>
              <a:buFont typeface="Arial" panose="020B0604020202020204" pitchFamily="34" charset="0"/>
              <a:buChar char="•"/>
            </a:pPr>
            <a:r>
              <a:rPr lang="en-US" sz="1700" dirty="0" smtClean="0">
                <a:latin typeface="Calibri" panose="020F0502020204030204" pitchFamily="34" charset="0"/>
              </a:rPr>
              <a:t>It will allow a </a:t>
            </a:r>
            <a:r>
              <a:rPr lang="en-US" sz="1700" b="1" dirty="0" smtClean="0">
                <a:latin typeface="Calibri" panose="020F0502020204030204" pitchFamily="34" charset="0"/>
              </a:rPr>
              <a:t>job description</a:t>
            </a:r>
            <a:r>
              <a:rPr lang="en-US" sz="1700" dirty="0" smtClean="0">
                <a:latin typeface="Calibri" panose="020F0502020204030204" pitchFamily="34" charset="0"/>
              </a:rPr>
              <a:t> to be drawn </a:t>
            </a:r>
            <a:r>
              <a:rPr lang="en-US" sz="1700" dirty="0">
                <a:latin typeface="Calibri" panose="020F0502020204030204" pitchFamily="34" charset="0"/>
              </a:rPr>
              <a:t>u</a:t>
            </a:r>
            <a:r>
              <a:rPr lang="en-US" sz="1700" dirty="0" smtClean="0">
                <a:latin typeface="Calibri" panose="020F0502020204030204" pitchFamily="34" charset="0"/>
              </a:rPr>
              <a:t>p, to see if the candidates ‘match up to the job’, so that people with the right skills will be employed.</a:t>
            </a:r>
          </a:p>
          <a:p>
            <a:pPr marL="519113" indent="-234950">
              <a:buClr>
                <a:srgbClr val="00B050"/>
              </a:buClr>
              <a:buFont typeface="Arial" panose="020B0604020202020204" pitchFamily="34" charset="0"/>
              <a:buChar char="•"/>
            </a:pPr>
            <a:r>
              <a:rPr lang="en-US" sz="1700" dirty="0" smtClean="0">
                <a:latin typeface="Calibri" panose="020F0502020204030204" pitchFamily="34" charset="0"/>
              </a:rPr>
              <a:t>Once someone has bene appointed, it will show whether they are carrying out the job effectively. If any disputes occur about what the employee is asked to do, it is something both the employee and the employer can refer to in order to settle any questions.</a:t>
            </a: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The exact content of a job description varies from business to business, but generally it will contain the following headings as outlines in the following case study.</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92</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7254196"/>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2.3.1 – Recruitment Process</a:t>
            </a:r>
            <a:endParaRPr lang="en-GB" sz="4000" b="1" dirty="0" smtClean="0"/>
          </a:p>
        </p:txBody>
      </p:sp>
      <p:sp>
        <p:nvSpPr>
          <p:cNvPr id="8" name="Rectangle 7"/>
          <p:cNvSpPr/>
          <p:nvPr/>
        </p:nvSpPr>
        <p:spPr>
          <a:xfrm>
            <a:off x="323849" y="1159872"/>
            <a:ext cx="8496623" cy="4647426"/>
          </a:xfrm>
          <a:prstGeom prst="rect">
            <a:avLst/>
          </a:prstGeom>
        </p:spPr>
        <p:txBody>
          <a:bodyPr wrap="square">
            <a:spAutoFit/>
          </a:bodyPr>
          <a:lstStyle/>
          <a:p>
            <a:pPr>
              <a:buClr>
                <a:srgbClr val="00B050"/>
              </a:buClr>
            </a:pPr>
            <a:r>
              <a:rPr lang="en-US" sz="1600" b="1" dirty="0" smtClean="0">
                <a:solidFill>
                  <a:srgbClr val="FF0000"/>
                </a:solidFill>
                <a:latin typeface="Arial" panose="020B0604020202020204" pitchFamily="34" charset="0"/>
                <a:cs typeface="Arial" panose="020B0604020202020204" pitchFamily="34" charset="0"/>
              </a:rPr>
              <a:t>Case Study Example</a:t>
            </a:r>
          </a:p>
          <a:p>
            <a:pPr marL="284163" indent="-284163">
              <a:buClr>
                <a:srgbClr val="00B050"/>
              </a:buClr>
              <a:buFont typeface="Wingdings 3" panose="05040102010807070707" pitchFamily="18" charset="2"/>
              <a:buChar char=""/>
            </a:pPr>
            <a:r>
              <a:rPr lang="en-US" sz="1600" dirty="0" smtClean="0">
                <a:solidFill>
                  <a:srgbClr val="FF0000"/>
                </a:solidFill>
                <a:latin typeface="Arial" panose="020B0604020202020204" pitchFamily="34" charset="0"/>
                <a:cs typeface="Arial" panose="020B0604020202020204" pitchFamily="34" charset="0"/>
              </a:rPr>
              <a:t>Here is a job </a:t>
            </a:r>
            <a:r>
              <a:rPr lang="en-US" sz="1600" b="1" dirty="0" smtClean="0">
                <a:solidFill>
                  <a:srgbClr val="FF0000"/>
                </a:solidFill>
                <a:latin typeface="Arial" panose="020B0604020202020204" pitchFamily="34" charset="0"/>
                <a:cs typeface="Arial" panose="020B0604020202020204" pitchFamily="34" charset="0"/>
              </a:rPr>
              <a:t>description</a:t>
            </a:r>
            <a:r>
              <a:rPr lang="en-US" sz="1600" dirty="0" smtClean="0">
                <a:solidFill>
                  <a:srgbClr val="FF0000"/>
                </a:solidFill>
                <a:latin typeface="Arial" panose="020B0604020202020204" pitchFamily="34" charset="0"/>
                <a:cs typeface="Arial" panose="020B0604020202020204" pitchFamily="34" charset="0"/>
              </a:rPr>
              <a:t> for a housekeeper in a hotel.</a:t>
            </a:r>
          </a:p>
          <a:p>
            <a:pPr marL="284163" indent="-284163">
              <a:buClr>
                <a:srgbClr val="00B050"/>
              </a:buClr>
              <a:buFont typeface="Wingdings 3" panose="05040102010807070707" pitchFamily="18" charset="2"/>
              <a:buChar char=""/>
            </a:pPr>
            <a:endParaRPr lang="en-US" sz="2400" dirty="0" smtClean="0">
              <a:solidFill>
                <a:srgbClr val="FF0000"/>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sz="1600" dirty="0">
              <a:solidFill>
                <a:srgbClr val="FF0000"/>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sz="1600" dirty="0" smtClean="0">
              <a:solidFill>
                <a:srgbClr val="FF0000"/>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sz="1600" dirty="0">
              <a:solidFill>
                <a:srgbClr val="FF0000"/>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sz="1600" dirty="0" smtClean="0">
              <a:solidFill>
                <a:srgbClr val="FF0000"/>
              </a:solidFill>
              <a:latin typeface="Arial" panose="020B0604020202020204" pitchFamily="34" charset="0"/>
              <a:cs typeface="Arial" panose="020B0604020202020204" pitchFamily="34" charset="0"/>
            </a:endParaRPr>
          </a:p>
          <a:p>
            <a:pPr>
              <a:buClr>
                <a:srgbClr val="00B050"/>
              </a:buClr>
            </a:pPr>
            <a:r>
              <a:rPr lang="en-US" sz="1600" b="1" dirty="0" smtClean="0">
                <a:solidFill>
                  <a:srgbClr val="FF0000"/>
                </a:solidFill>
                <a:latin typeface="Arial" panose="020B0604020202020204" pitchFamily="34" charset="0"/>
                <a:cs typeface="Arial" panose="020B0604020202020204" pitchFamily="34" charset="0"/>
              </a:rPr>
              <a:t>Main purpose of the job:</a:t>
            </a:r>
          </a:p>
          <a:p>
            <a:pPr marL="284163" indent="-284163">
              <a:buClr>
                <a:srgbClr val="00B050"/>
              </a:buClr>
              <a:buFont typeface="Wingdings 3" panose="05040102010807070707" pitchFamily="18" charset="2"/>
              <a:buChar char=""/>
            </a:pPr>
            <a:r>
              <a:rPr lang="en-US" sz="1600" dirty="0" smtClean="0">
                <a:solidFill>
                  <a:srgbClr val="FF0000"/>
                </a:solidFill>
                <a:latin typeface="Arial" panose="020B0604020202020204" pitchFamily="34" charset="0"/>
                <a:cs typeface="Arial" panose="020B0604020202020204" pitchFamily="34" charset="0"/>
              </a:rPr>
              <a:t>Responsible for domestic services in the hotel, with an aim to keeping accommodation clean and maintained for the hotel guests.</a:t>
            </a:r>
          </a:p>
          <a:p>
            <a:pPr marL="284163" indent="-284163">
              <a:buClr>
                <a:srgbClr val="00B050"/>
              </a:buClr>
              <a:buFont typeface="Wingdings 3" panose="05040102010807070707" pitchFamily="18" charset="2"/>
              <a:buChar char=""/>
            </a:pPr>
            <a:r>
              <a:rPr lang="en-US" sz="1600" dirty="0" smtClean="0">
                <a:solidFill>
                  <a:srgbClr val="FF0000"/>
                </a:solidFill>
                <a:latin typeface="Arial" panose="020B0604020202020204" pitchFamily="34" charset="0"/>
                <a:cs typeface="Arial" panose="020B0604020202020204" pitchFamily="34" charset="0"/>
              </a:rPr>
              <a:t>Responsible for the cleaners and room attendants. To take a supervisory role.</a:t>
            </a:r>
          </a:p>
          <a:p>
            <a:pPr>
              <a:buClr>
                <a:srgbClr val="00B050"/>
              </a:buClr>
            </a:pPr>
            <a:r>
              <a:rPr lang="en-US" sz="1600" b="1" dirty="0" smtClean="0">
                <a:solidFill>
                  <a:srgbClr val="FF0000"/>
                </a:solidFill>
                <a:latin typeface="Arial" panose="020B0604020202020204" pitchFamily="34" charset="0"/>
                <a:cs typeface="Arial" panose="020B0604020202020204" pitchFamily="34" charset="0"/>
              </a:rPr>
              <a:t>Main duties:</a:t>
            </a:r>
          </a:p>
          <a:p>
            <a:pPr>
              <a:buClr>
                <a:srgbClr val="00B050"/>
              </a:buClr>
            </a:pPr>
            <a:endParaRPr lang="en-US" sz="1600" b="1" dirty="0" smtClean="0">
              <a:solidFill>
                <a:srgbClr val="FF0000"/>
              </a:solidFill>
              <a:latin typeface="Arial" panose="020B0604020202020204" pitchFamily="34" charset="0"/>
              <a:cs typeface="Arial" panose="020B0604020202020204" pitchFamily="34" charset="0"/>
            </a:endParaRPr>
          </a:p>
          <a:p>
            <a:pPr>
              <a:buClr>
                <a:srgbClr val="00B050"/>
              </a:buClr>
            </a:pPr>
            <a:endParaRPr lang="en-US" sz="1600" b="1" dirty="0">
              <a:solidFill>
                <a:srgbClr val="FF0000"/>
              </a:solidFill>
              <a:latin typeface="Arial" panose="020B0604020202020204" pitchFamily="34" charset="0"/>
              <a:cs typeface="Arial" panose="020B0604020202020204" pitchFamily="34" charset="0"/>
            </a:endParaRPr>
          </a:p>
          <a:p>
            <a:pPr>
              <a:buClr>
                <a:srgbClr val="00B050"/>
              </a:buClr>
            </a:pPr>
            <a:endParaRPr lang="en-US" sz="1600" b="1" dirty="0">
              <a:solidFill>
                <a:srgbClr val="FF0000"/>
              </a:solidFill>
              <a:latin typeface="Arial" panose="020B0604020202020204" pitchFamily="34" charset="0"/>
              <a:cs typeface="Arial" panose="020B0604020202020204" pitchFamily="34" charset="0"/>
            </a:endParaRPr>
          </a:p>
          <a:p>
            <a:pPr>
              <a:buClr>
                <a:srgbClr val="00B050"/>
              </a:buClr>
            </a:pPr>
            <a:endParaRPr lang="en-US" sz="1600" b="1" dirty="0" smtClean="0">
              <a:solidFill>
                <a:srgbClr val="FF0000"/>
              </a:solidFill>
              <a:latin typeface="Arial" panose="020B0604020202020204" pitchFamily="34" charset="0"/>
              <a:cs typeface="Arial" panose="020B0604020202020204" pitchFamily="34" charset="0"/>
            </a:endParaRPr>
          </a:p>
          <a:p>
            <a:pPr>
              <a:buClr>
                <a:srgbClr val="00B050"/>
              </a:buClr>
            </a:pPr>
            <a:endParaRPr lang="en-US" sz="1600" b="1" dirty="0">
              <a:solidFill>
                <a:srgbClr val="FF0000"/>
              </a:solidFill>
              <a:latin typeface="Arial" panose="020B0604020202020204" pitchFamily="34" charset="0"/>
              <a:cs typeface="Arial" panose="020B0604020202020204" pitchFamily="34" charset="0"/>
            </a:endParaRPr>
          </a:p>
          <a:p>
            <a:pPr>
              <a:buClr>
                <a:srgbClr val="00B050"/>
              </a:buClr>
            </a:pPr>
            <a:r>
              <a:rPr lang="en-US" sz="1600" b="1" dirty="0" smtClean="0">
                <a:solidFill>
                  <a:srgbClr val="FF0000"/>
                </a:solidFill>
                <a:latin typeface="Arial" panose="020B0604020202020204" pitchFamily="34" charset="0"/>
                <a:cs typeface="Arial" panose="020B0604020202020204" pitchFamily="34" charset="0"/>
              </a:rPr>
              <a:t>Occasional duties:</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94</a:t>
            </a:r>
            <a:endParaRPr lang="en-GB" sz="2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885323150"/>
              </p:ext>
            </p:extLst>
          </p:nvPr>
        </p:nvGraphicFramePr>
        <p:xfrm>
          <a:off x="349437" y="1700808"/>
          <a:ext cx="8399026" cy="1219200"/>
        </p:xfrm>
        <a:graphic>
          <a:graphicData uri="http://schemas.openxmlformats.org/drawingml/2006/table">
            <a:tbl>
              <a:tblPr firstRow="1" bandRow="1">
                <a:tableStyleId>{0E3FDE45-AF77-4B5C-9715-49D594BDF05E}</a:tableStyleId>
              </a:tblPr>
              <a:tblGrid>
                <a:gridCol w="4199513"/>
                <a:gridCol w="4199513"/>
              </a:tblGrid>
              <a:tr h="216024">
                <a:tc>
                  <a:txBody>
                    <a:bodyPr/>
                    <a:lstStyle/>
                    <a:p>
                      <a:r>
                        <a:rPr lang="en-US" sz="1400" b="1" dirty="0" smtClean="0">
                          <a:solidFill>
                            <a:srgbClr val="FF0000"/>
                          </a:solidFill>
                          <a:latin typeface="Arial" panose="020B0604020202020204" pitchFamily="34" charset="0"/>
                          <a:cs typeface="Arial" panose="020B0604020202020204" pitchFamily="34" charset="0"/>
                        </a:rPr>
                        <a:t>Job</a:t>
                      </a:r>
                      <a:r>
                        <a:rPr lang="en-US" sz="1400" b="1" baseline="0" dirty="0" smtClean="0">
                          <a:solidFill>
                            <a:srgbClr val="FF0000"/>
                          </a:solidFill>
                          <a:latin typeface="Arial" panose="020B0604020202020204" pitchFamily="34" charset="0"/>
                          <a:cs typeface="Arial" panose="020B0604020202020204" pitchFamily="34" charset="0"/>
                        </a:rPr>
                        <a:t> Title</a:t>
                      </a:r>
                      <a:endParaRPr lang="en-GB" sz="1400" b="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dirty="0" smtClean="0">
                          <a:solidFill>
                            <a:srgbClr val="FF0000"/>
                          </a:solidFill>
                          <a:latin typeface="Arial" panose="020B0604020202020204" pitchFamily="34" charset="0"/>
                          <a:cs typeface="Arial" panose="020B0604020202020204" pitchFamily="34" charset="0"/>
                        </a:rPr>
                        <a:t>Housekeeper</a:t>
                      </a:r>
                      <a:endParaRPr lang="en-GB" sz="1400" b="0"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6024">
                <a:tc>
                  <a:txBody>
                    <a:bodyPr/>
                    <a:lstStyle/>
                    <a:p>
                      <a:r>
                        <a:rPr lang="en-US" sz="1400" b="1" dirty="0" smtClean="0">
                          <a:solidFill>
                            <a:srgbClr val="FF0000"/>
                          </a:solidFill>
                          <a:latin typeface="Arial" panose="020B0604020202020204" pitchFamily="34" charset="0"/>
                          <a:cs typeface="Arial" panose="020B0604020202020204" pitchFamily="34" charset="0"/>
                        </a:rPr>
                        <a:t>Department:</a:t>
                      </a:r>
                      <a:endParaRPr lang="en-GB" sz="1400" b="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dirty="0" smtClean="0">
                          <a:solidFill>
                            <a:srgbClr val="FF0000"/>
                          </a:solidFill>
                          <a:latin typeface="Arial" panose="020B0604020202020204" pitchFamily="34" charset="0"/>
                          <a:cs typeface="Arial" panose="020B0604020202020204" pitchFamily="34" charset="0"/>
                        </a:rPr>
                        <a:t>Housekeeping</a:t>
                      </a:r>
                      <a:endParaRPr lang="en-GB" sz="1400" b="0"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6024">
                <a:tc>
                  <a:txBody>
                    <a:bodyPr/>
                    <a:lstStyle/>
                    <a:p>
                      <a:r>
                        <a:rPr lang="en-US" sz="1400" b="1" dirty="0" smtClean="0">
                          <a:solidFill>
                            <a:srgbClr val="FF0000"/>
                          </a:solidFill>
                          <a:latin typeface="Arial" panose="020B0604020202020204" pitchFamily="34" charset="0"/>
                          <a:cs typeface="Arial" panose="020B0604020202020204" pitchFamily="34" charset="0"/>
                        </a:rPr>
                        <a:t>Responsible</a:t>
                      </a:r>
                      <a:r>
                        <a:rPr lang="en-US" sz="1400" b="1" baseline="0" dirty="0" smtClean="0">
                          <a:solidFill>
                            <a:srgbClr val="FF0000"/>
                          </a:solidFill>
                          <a:latin typeface="Arial" panose="020B0604020202020204" pitchFamily="34" charset="0"/>
                          <a:cs typeface="Arial" panose="020B0604020202020204" pitchFamily="34" charset="0"/>
                        </a:rPr>
                        <a:t> to:</a:t>
                      </a:r>
                      <a:endParaRPr lang="en-GB" sz="1400" b="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dirty="0" smtClean="0">
                          <a:solidFill>
                            <a:srgbClr val="FF0000"/>
                          </a:solidFill>
                          <a:latin typeface="Arial" panose="020B0604020202020204" pitchFamily="34" charset="0"/>
                          <a:cs typeface="Arial" panose="020B0604020202020204" pitchFamily="34" charset="0"/>
                        </a:rPr>
                        <a:t>Hotel Manager</a:t>
                      </a:r>
                      <a:endParaRPr lang="en-GB" sz="1400" b="0"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6024">
                <a:tc>
                  <a:txBody>
                    <a:bodyPr/>
                    <a:lstStyle/>
                    <a:p>
                      <a:r>
                        <a:rPr lang="en-US" sz="1400" b="1" dirty="0" smtClean="0">
                          <a:solidFill>
                            <a:srgbClr val="FF0000"/>
                          </a:solidFill>
                          <a:latin typeface="Arial" panose="020B0604020202020204" pitchFamily="34" charset="0"/>
                          <a:cs typeface="Arial" panose="020B0604020202020204" pitchFamily="34" charset="0"/>
                        </a:rPr>
                        <a:t>Responsible for:</a:t>
                      </a:r>
                      <a:endParaRPr lang="en-GB" sz="1400" b="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b="0" dirty="0" smtClean="0">
                          <a:solidFill>
                            <a:srgbClr val="FF0000"/>
                          </a:solidFill>
                          <a:latin typeface="Arial" panose="020B0604020202020204" pitchFamily="34" charset="0"/>
                          <a:cs typeface="Arial" panose="020B0604020202020204" pitchFamily="34" charset="0"/>
                        </a:rPr>
                        <a:t>Cleaners,</a:t>
                      </a:r>
                      <a:r>
                        <a:rPr lang="en-US" sz="1400" b="0" baseline="0" dirty="0" smtClean="0">
                          <a:solidFill>
                            <a:srgbClr val="FF0000"/>
                          </a:solidFill>
                          <a:latin typeface="Arial" panose="020B0604020202020204" pitchFamily="34" charset="0"/>
                          <a:cs typeface="Arial" panose="020B0604020202020204" pitchFamily="34" charset="0"/>
                        </a:rPr>
                        <a:t> room attendants</a:t>
                      </a:r>
                      <a:endParaRPr lang="en-GB" sz="1400" b="0"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3255553982"/>
              </p:ext>
            </p:extLst>
          </p:nvPr>
        </p:nvGraphicFramePr>
        <p:xfrm>
          <a:off x="323528" y="5748104"/>
          <a:ext cx="8399026" cy="777240"/>
        </p:xfrm>
        <a:graphic>
          <a:graphicData uri="http://schemas.openxmlformats.org/drawingml/2006/table">
            <a:tbl>
              <a:tblPr firstRow="1" bandRow="1">
                <a:tableStyleId>{2D5ABB26-0587-4C30-8999-92F81FD0307C}</a:tableStyleId>
              </a:tblPr>
              <a:tblGrid>
                <a:gridCol w="4199513"/>
                <a:gridCol w="4199513"/>
              </a:tblGrid>
              <a:tr h="370840">
                <a:tc>
                  <a:txBody>
                    <a:bodyPr/>
                    <a:lstStyle/>
                    <a:p>
                      <a:pPr marL="284163" indent="-284163">
                        <a:buClr>
                          <a:srgbClr val="00B050"/>
                        </a:buClr>
                        <a:buFont typeface="Wingdings 3" panose="05040102010807070707" pitchFamily="18" charset="2"/>
                        <a:buChar char=""/>
                      </a:pPr>
                      <a:r>
                        <a:rPr lang="en-US" sz="1500" dirty="0" smtClean="0">
                          <a:solidFill>
                            <a:srgbClr val="FF0000"/>
                          </a:solidFill>
                          <a:latin typeface="Arial" panose="020B0604020202020204" pitchFamily="34" charset="0"/>
                          <a:cs typeface="Arial" panose="020B0604020202020204" pitchFamily="34" charset="0"/>
                        </a:rPr>
                        <a:t>Appointment of new staff</a:t>
                      </a:r>
                    </a:p>
                    <a:p>
                      <a:pPr marL="284163" indent="-284163">
                        <a:buClr>
                          <a:srgbClr val="00B050"/>
                        </a:buClr>
                        <a:buFont typeface="Wingdings 3" panose="05040102010807070707" pitchFamily="18" charset="2"/>
                        <a:buChar char=""/>
                      </a:pPr>
                      <a:r>
                        <a:rPr lang="en-US" sz="1500" dirty="0" smtClean="0">
                          <a:solidFill>
                            <a:srgbClr val="FF0000"/>
                          </a:solidFill>
                          <a:latin typeface="Arial" panose="020B0604020202020204" pitchFamily="34" charset="0"/>
                          <a:cs typeface="Arial" panose="020B0604020202020204" pitchFamily="34" charset="0"/>
                        </a:rPr>
                        <a:t>Training new staff in their duties</a:t>
                      </a:r>
                    </a:p>
                    <a:p>
                      <a:pPr marL="284163" indent="-284163">
                        <a:buClr>
                          <a:srgbClr val="00B050"/>
                        </a:buClr>
                        <a:buFont typeface="Wingdings 3" panose="05040102010807070707" pitchFamily="18" charset="2"/>
                        <a:buChar char=""/>
                      </a:pPr>
                      <a:r>
                        <a:rPr lang="en-US" sz="1500" dirty="0" smtClean="0">
                          <a:solidFill>
                            <a:srgbClr val="FF0000"/>
                          </a:solidFill>
                          <a:latin typeface="Arial" panose="020B0604020202020204" pitchFamily="34" charset="0"/>
                          <a:cs typeface="Arial" panose="020B0604020202020204" pitchFamily="34" charset="0"/>
                        </a:rPr>
                        <a:t>Training new staff to use the equipment</a:t>
                      </a:r>
                    </a:p>
                  </a:txBody>
                  <a:tcPr/>
                </a:tc>
                <a:tc>
                  <a:txBody>
                    <a:bodyPr/>
                    <a:lstStyle/>
                    <a:p>
                      <a:pPr marL="284163" indent="-284163">
                        <a:buClr>
                          <a:srgbClr val="00B050"/>
                        </a:buClr>
                        <a:buFont typeface="Wingdings 3" panose="05040102010807070707" pitchFamily="18" charset="2"/>
                        <a:buChar char=""/>
                      </a:pPr>
                      <a:r>
                        <a:rPr lang="en-US" sz="1500" dirty="0" smtClean="0">
                          <a:solidFill>
                            <a:srgbClr val="FF0000"/>
                          </a:solidFill>
                          <a:latin typeface="Arial" panose="020B0604020202020204" pitchFamily="34" charset="0"/>
                          <a:cs typeface="Arial" panose="020B0604020202020204" pitchFamily="34" charset="0"/>
                        </a:rPr>
                        <a:t>Disciplining staff as and when required</a:t>
                      </a:r>
                    </a:p>
                    <a:p>
                      <a:pPr marL="284163" indent="-284163">
                        <a:buClr>
                          <a:srgbClr val="00B050"/>
                        </a:buClr>
                        <a:buFont typeface="Wingdings 3" panose="05040102010807070707" pitchFamily="18" charset="2"/>
                        <a:buChar char=""/>
                      </a:pPr>
                      <a:r>
                        <a:rPr lang="en-US" sz="1500" dirty="0" smtClean="0">
                          <a:solidFill>
                            <a:srgbClr val="FF0000"/>
                          </a:solidFill>
                          <a:latin typeface="Arial" panose="020B0604020202020204" pitchFamily="34" charset="0"/>
                          <a:cs typeface="Arial" panose="020B0604020202020204" pitchFamily="34" charset="0"/>
                        </a:rPr>
                        <a:t>Dismissing staff if necessary</a:t>
                      </a:r>
                    </a:p>
                    <a:p>
                      <a:endParaRPr lang="en-GB" sz="1500" dirty="0">
                        <a:solidFill>
                          <a:srgbClr val="FF0000"/>
                        </a:solidFill>
                        <a:latin typeface="Arial" panose="020B0604020202020204" pitchFamily="34" charset="0"/>
                        <a:cs typeface="Arial" panose="020B0604020202020204" pitchFamily="34" charset="0"/>
                      </a:endParaRPr>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676663178"/>
              </p:ext>
            </p:extLst>
          </p:nvPr>
        </p:nvGraphicFramePr>
        <p:xfrm>
          <a:off x="323528" y="4282792"/>
          <a:ext cx="8399026" cy="1234440"/>
        </p:xfrm>
        <a:graphic>
          <a:graphicData uri="http://schemas.openxmlformats.org/drawingml/2006/table">
            <a:tbl>
              <a:tblPr firstRow="1" bandRow="1">
                <a:tableStyleId>{2D5ABB26-0587-4C30-8999-92F81FD0307C}</a:tableStyleId>
              </a:tblPr>
              <a:tblGrid>
                <a:gridCol w="3358466"/>
                <a:gridCol w="5040560"/>
              </a:tblGrid>
              <a:tr h="370840">
                <a:tc>
                  <a:txBody>
                    <a:bodyPr/>
                    <a:lstStyle/>
                    <a:p>
                      <a:pPr marL="284163" indent="-284163">
                        <a:buClr>
                          <a:srgbClr val="00B050"/>
                        </a:buClr>
                        <a:buFont typeface="Wingdings 3" panose="05040102010807070707" pitchFamily="18" charset="2"/>
                        <a:buChar char=""/>
                      </a:pPr>
                      <a:r>
                        <a:rPr lang="en-US" sz="1500" dirty="0" smtClean="0">
                          <a:solidFill>
                            <a:srgbClr val="FF0000"/>
                          </a:solidFill>
                          <a:latin typeface="Arial" panose="020B0604020202020204" pitchFamily="34" charset="0"/>
                          <a:cs typeface="Arial" panose="020B0604020202020204" pitchFamily="34" charset="0"/>
                        </a:rPr>
                        <a:t>Allocation of duties, such as cleaning</a:t>
                      </a:r>
                    </a:p>
                    <a:p>
                      <a:pPr marL="284163" indent="-284163">
                        <a:buClr>
                          <a:srgbClr val="00B050"/>
                        </a:buClr>
                        <a:buFont typeface="Wingdings 3" panose="05040102010807070707" pitchFamily="18" charset="2"/>
                        <a:buChar char=""/>
                      </a:pPr>
                      <a:r>
                        <a:rPr lang="en-US" sz="1500" dirty="0" smtClean="0">
                          <a:solidFill>
                            <a:srgbClr val="FF0000"/>
                          </a:solidFill>
                          <a:latin typeface="Arial" panose="020B0604020202020204" pitchFamily="34" charset="0"/>
                          <a:cs typeface="Arial" panose="020B0604020202020204" pitchFamily="34" charset="0"/>
                        </a:rPr>
                        <a:t>Advising staff when queries arise</a:t>
                      </a:r>
                    </a:p>
                    <a:p>
                      <a:pPr marL="284163" indent="-284163">
                        <a:buClr>
                          <a:srgbClr val="00B050"/>
                        </a:buClr>
                        <a:buFont typeface="Wingdings 3" panose="05040102010807070707" pitchFamily="18" charset="2"/>
                        <a:buChar char=""/>
                      </a:pPr>
                      <a:r>
                        <a:rPr lang="en-US" sz="1500" dirty="0" smtClean="0">
                          <a:solidFill>
                            <a:srgbClr val="FF0000"/>
                          </a:solidFill>
                          <a:latin typeface="Arial" panose="020B0604020202020204" pitchFamily="34" charset="0"/>
                          <a:cs typeface="Arial" panose="020B0604020202020204" pitchFamily="34" charset="0"/>
                        </a:rPr>
                        <a:t>Sending soiled linen to the laundry</a:t>
                      </a:r>
                    </a:p>
                  </a:txBody>
                  <a:tcPr/>
                </a:tc>
                <a:tc>
                  <a:txBody>
                    <a:bodyPr/>
                    <a:lstStyle/>
                    <a:p>
                      <a:pPr marL="284163" indent="-284163">
                        <a:buClr>
                          <a:srgbClr val="00B050"/>
                        </a:buClr>
                        <a:buFont typeface="Wingdings 3" panose="05040102010807070707" pitchFamily="18" charset="2"/>
                        <a:buChar char=""/>
                      </a:pPr>
                      <a:r>
                        <a:rPr lang="en-US" sz="1500" dirty="0" smtClean="0">
                          <a:solidFill>
                            <a:srgbClr val="FF0000"/>
                          </a:solidFill>
                          <a:latin typeface="Arial" panose="020B0604020202020204" pitchFamily="34" charset="0"/>
                          <a:cs typeface="Arial" panose="020B0604020202020204" pitchFamily="34" charset="0"/>
                        </a:rPr>
                        <a:t>Organising repairs and replacement of work items from rooms</a:t>
                      </a:r>
                    </a:p>
                    <a:p>
                      <a:pPr marL="284163" indent="-284163">
                        <a:buClr>
                          <a:srgbClr val="00B050"/>
                        </a:buClr>
                        <a:buFont typeface="Wingdings 3" panose="05040102010807070707" pitchFamily="18" charset="2"/>
                        <a:buChar char=""/>
                      </a:pPr>
                      <a:r>
                        <a:rPr lang="en-US" sz="1500" dirty="0" smtClean="0">
                          <a:solidFill>
                            <a:srgbClr val="FF0000"/>
                          </a:solidFill>
                          <a:latin typeface="Arial" panose="020B0604020202020204" pitchFamily="34" charset="0"/>
                          <a:cs typeface="Arial" panose="020B0604020202020204" pitchFamily="34" charset="0"/>
                        </a:rPr>
                        <a:t>Checking that the rooms are ready to receive guests</a:t>
                      </a:r>
                    </a:p>
                    <a:p>
                      <a:pPr marL="284163" indent="-284163">
                        <a:buClr>
                          <a:srgbClr val="00B050"/>
                        </a:buClr>
                        <a:buFont typeface="Wingdings 3" panose="05040102010807070707" pitchFamily="18" charset="2"/>
                        <a:buChar char=""/>
                      </a:pPr>
                      <a:r>
                        <a:rPr lang="en-US" sz="1500" dirty="0" smtClean="0">
                          <a:solidFill>
                            <a:srgbClr val="FF0000"/>
                          </a:solidFill>
                          <a:latin typeface="Arial" panose="020B0604020202020204" pitchFamily="34" charset="0"/>
                          <a:cs typeface="Arial" panose="020B0604020202020204" pitchFamily="34" charset="0"/>
                        </a:rPr>
                        <a:t>Informing reception when rooms are ready for occupancy</a:t>
                      </a:r>
                    </a:p>
                  </a:txBody>
                  <a:tcPr/>
                </a:tc>
              </a:tr>
            </a:tbl>
          </a:graphicData>
        </a:graphic>
      </p:graphicFrame>
    </p:spTree>
    <p:extLst>
      <p:ext uri="{BB962C8B-B14F-4D97-AF65-F5344CB8AC3E}">
        <p14:creationId xmlns:p14="http://schemas.microsoft.com/office/powerpoint/2010/main" val="4101308621"/>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2.3.1 – Recruitment Process – Job Specification</a:t>
            </a:r>
            <a:endParaRPr lang="en-GB" sz="2900" b="1" dirty="0" smtClean="0"/>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94</a:t>
            </a:r>
            <a:endParaRPr lang="en-GB" sz="2000" b="1" dirty="0">
              <a:latin typeface="Arial" panose="020B0604020202020204" pitchFamily="34" charset="0"/>
              <a:cs typeface="Arial" panose="020B0604020202020204" pitchFamily="34" charset="0"/>
            </a:endParaRPr>
          </a:p>
        </p:txBody>
      </p:sp>
      <p:sp>
        <p:nvSpPr>
          <p:cNvPr id="2" name="Rectangle 1"/>
          <p:cNvSpPr/>
          <p:nvPr/>
        </p:nvSpPr>
        <p:spPr>
          <a:xfrm>
            <a:off x="323528" y="5445224"/>
            <a:ext cx="8496944" cy="108012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latin typeface="Arial" panose="020B0604020202020204" pitchFamily="34" charset="0"/>
                <a:cs typeface="Arial" panose="020B0604020202020204" pitchFamily="34" charset="0"/>
              </a:rPr>
              <a:t>Tips for success</a:t>
            </a:r>
          </a:p>
          <a:p>
            <a:r>
              <a:rPr lang="en-US" sz="2000" dirty="0">
                <a:solidFill>
                  <a:schemeClr val="tx1"/>
                </a:solidFill>
                <a:latin typeface="Arial" panose="020B0604020202020204" pitchFamily="34" charset="0"/>
                <a:cs typeface="Arial" panose="020B0604020202020204" pitchFamily="34" charset="0"/>
              </a:rPr>
              <a:t>Make sure you know the difference between a job description and a job specification and what they are used for.</a:t>
            </a:r>
          </a:p>
        </p:txBody>
      </p:sp>
      <p:sp>
        <p:nvSpPr>
          <p:cNvPr id="8" name="Rectangle 7"/>
          <p:cNvSpPr/>
          <p:nvPr/>
        </p:nvSpPr>
        <p:spPr>
          <a:xfrm>
            <a:off x="323849" y="1159872"/>
            <a:ext cx="8496623" cy="4093428"/>
          </a:xfrm>
          <a:prstGeom prst="rect">
            <a:avLst/>
          </a:prstGeom>
        </p:spPr>
        <p:txBody>
          <a:bodyPr wrap="square">
            <a:spAutoFit/>
          </a:bodyPr>
          <a:lstStyle/>
          <a:p>
            <a:pPr marL="346075" indent="-346075">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Job descriptions sometimes also contain information about:</a:t>
            </a:r>
          </a:p>
          <a:p>
            <a:pPr marL="630238" indent="-346075">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 conditions of employment – salary, hours of work, pension scheme and staff welfare</a:t>
            </a:r>
          </a:p>
          <a:p>
            <a:pPr marL="630238" indent="-346075">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Training that will be offered</a:t>
            </a:r>
          </a:p>
          <a:p>
            <a:pPr marL="630238" indent="-346075">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Opportunities for promotion</a:t>
            </a:r>
          </a:p>
          <a:p>
            <a:pPr>
              <a:buClr>
                <a:srgbClr val="00B050"/>
              </a:buClr>
            </a:pPr>
            <a:r>
              <a:rPr lang="en-US" sz="2000" b="1" dirty="0" smtClean="0">
                <a:latin typeface="Arial" panose="020B0604020202020204" pitchFamily="34" charset="0"/>
                <a:cs typeface="Arial" panose="020B0604020202020204" pitchFamily="34" charset="0"/>
              </a:rPr>
              <a:t>Job Specification</a:t>
            </a:r>
          </a:p>
          <a:p>
            <a:pPr marL="346075" indent="-346075">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Once a job description has been drawn up, the qualifications and qualities necessary to undertake the job can be specified, This list of desirable and essential requirements for the job is called a job, or person, specification. The listed requirements will usually include:</a:t>
            </a:r>
          </a:p>
          <a:p>
            <a:pPr marL="346075" indent="-346075">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The level of educational qualifications</a:t>
            </a:r>
          </a:p>
          <a:p>
            <a:pPr marL="346075" indent="-346075">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The amount of experience and type if experience</a:t>
            </a:r>
          </a:p>
          <a:p>
            <a:pPr marL="346075" indent="-346075">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Special skills, knowledge or particular aptitude</a:t>
            </a:r>
          </a:p>
        </p:txBody>
      </p:sp>
    </p:spTree>
    <p:extLst>
      <p:ext uri="{BB962C8B-B14F-4D97-AF65-F5344CB8AC3E}">
        <p14:creationId xmlns:p14="http://schemas.microsoft.com/office/powerpoint/2010/main" val="912388561"/>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2.3.1 – Recruitment Process</a:t>
            </a:r>
            <a:endParaRPr lang="en-GB" sz="4000" b="1" dirty="0" smtClean="0"/>
          </a:p>
        </p:txBody>
      </p:sp>
      <p:sp>
        <p:nvSpPr>
          <p:cNvPr id="8" name="Rectangle 7"/>
          <p:cNvSpPr/>
          <p:nvPr/>
        </p:nvSpPr>
        <p:spPr>
          <a:xfrm>
            <a:off x="323849" y="1159872"/>
            <a:ext cx="8496623" cy="5455340"/>
          </a:xfrm>
          <a:prstGeom prst="rect">
            <a:avLst/>
          </a:prstGeom>
        </p:spPr>
        <p:txBody>
          <a:bodyPr wrap="square">
            <a:spAutoFit/>
          </a:bodyPr>
          <a:lstStyle/>
          <a:p>
            <a:pPr>
              <a:buClr>
                <a:srgbClr val="00B050"/>
              </a:buClr>
            </a:pPr>
            <a:r>
              <a:rPr lang="en-US" b="1" dirty="0" smtClean="0">
                <a:solidFill>
                  <a:srgbClr val="FF0000"/>
                </a:solidFill>
                <a:latin typeface="Arial" panose="020B0604020202020204" pitchFamily="34" charset="0"/>
                <a:cs typeface="Arial" panose="020B0604020202020204" pitchFamily="34" charset="0"/>
              </a:rPr>
              <a:t>Case Study Example</a:t>
            </a:r>
          </a:p>
          <a:p>
            <a:pPr marL="346075" indent="-346075">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Here is a job </a:t>
            </a:r>
            <a:r>
              <a:rPr lang="en-US" b="1" dirty="0" smtClean="0">
                <a:solidFill>
                  <a:srgbClr val="FF0000"/>
                </a:solidFill>
                <a:latin typeface="Arial" panose="020B0604020202020204" pitchFamily="34" charset="0"/>
                <a:cs typeface="Arial" panose="020B0604020202020204" pitchFamily="34" charset="0"/>
              </a:rPr>
              <a:t>specification</a:t>
            </a:r>
            <a:r>
              <a:rPr lang="en-US" dirty="0" smtClean="0">
                <a:solidFill>
                  <a:srgbClr val="FF0000"/>
                </a:solidFill>
                <a:latin typeface="Arial" panose="020B0604020202020204" pitchFamily="34" charset="0"/>
                <a:cs typeface="Arial" panose="020B0604020202020204" pitchFamily="34" charset="0"/>
              </a:rPr>
              <a:t> for a housekeeper in a hotel.</a:t>
            </a:r>
          </a:p>
          <a:p>
            <a:pPr marL="284163" indent="-284163">
              <a:buClr>
                <a:srgbClr val="00B050"/>
              </a:buClr>
              <a:buFont typeface="Wingdings 3" panose="05040102010807070707" pitchFamily="18" charset="2"/>
              <a:buChar char=""/>
            </a:pPr>
            <a:endParaRPr lang="en-US" sz="3200" dirty="0" smtClean="0">
              <a:solidFill>
                <a:srgbClr val="FF0000"/>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sz="1050" dirty="0">
              <a:solidFill>
                <a:srgbClr val="FF0000"/>
              </a:solidFill>
              <a:latin typeface="Arial" panose="020B0604020202020204" pitchFamily="34" charset="0"/>
              <a:cs typeface="Arial" panose="020B0604020202020204" pitchFamily="34" charset="0"/>
            </a:endParaRPr>
          </a:p>
          <a:p>
            <a:pPr marL="284163" indent="-284163">
              <a:buClr>
                <a:srgbClr val="00B050"/>
              </a:buClr>
              <a:buFont typeface="Wingdings 3" panose="05040102010807070707" pitchFamily="18" charset="2"/>
              <a:buChar char=""/>
            </a:pPr>
            <a:endParaRPr lang="en-US" dirty="0" smtClean="0">
              <a:solidFill>
                <a:srgbClr val="FF0000"/>
              </a:solidFill>
              <a:latin typeface="Arial" panose="020B0604020202020204" pitchFamily="34" charset="0"/>
              <a:cs typeface="Arial" panose="020B0604020202020204" pitchFamily="34" charset="0"/>
            </a:endParaRPr>
          </a:p>
          <a:p>
            <a:pPr>
              <a:buClr>
                <a:srgbClr val="00B050"/>
              </a:buClr>
            </a:pPr>
            <a:r>
              <a:rPr lang="en-US" b="1" dirty="0" smtClean="0">
                <a:solidFill>
                  <a:srgbClr val="FF0000"/>
                </a:solidFill>
                <a:latin typeface="Arial" panose="020B0604020202020204" pitchFamily="34" charset="0"/>
                <a:cs typeface="Arial" panose="020B0604020202020204" pitchFamily="34" charset="0"/>
              </a:rPr>
              <a:t>Details of Job:</a:t>
            </a:r>
          </a:p>
          <a:p>
            <a:pPr marL="346075" indent="-346075">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Responsible for domestic services in the hotel, with an aim to keeping accommodation clean and maintained for the hotel guests.</a:t>
            </a:r>
          </a:p>
          <a:p>
            <a:pPr marL="346075" indent="-346075">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Responsible for the cleaners and room attendants. To take a supervisory role.</a:t>
            </a:r>
          </a:p>
          <a:p>
            <a:pPr>
              <a:buClr>
                <a:srgbClr val="00B050"/>
              </a:buClr>
            </a:pPr>
            <a:r>
              <a:rPr lang="en-US" b="1" dirty="0" smtClean="0">
                <a:solidFill>
                  <a:srgbClr val="FF0000"/>
                </a:solidFill>
                <a:latin typeface="Arial" panose="020B0604020202020204" pitchFamily="34" charset="0"/>
                <a:cs typeface="Arial" panose="020B0604020202020204" pitchFamily="34" charset="0"/>
              </a:rPr>
              <a:t>Qualifications:</a:t>
            </a:r>
          </a:p>
          <a:p>
            <a:pPr marL="346075" indent="-346075">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Essential: 4 iGCSE’s (A-C) including Mathematics and English</a:t>
            </a:r>
            <a:endParaRPr lang="en-US" b="1" dirty="0" smtClean="0">
              <a:solidFill>
                <a:srgbClr val="FF0000"/>
              </a:solidFill>
              <a:latin typeface="Arial" panose="020B0604020202020204" pitchFamily="34" charset="0"/>
              <a:cs typeface="Arial" panose="020B0604020202020204" pitchFamily="34" charset="0"/>
            </a:endParaRPr>
          </a:p>
          <a:p>
            <a:pPr>
              <a:buClr>
                <a:srgbClr val="00B050"/>
              </a:buClr>
            </a:pPr>
            <a:r>
              <a:rPr lang="en-US" b="1" dirty="0" smtClean="0">
                <a:solidFill>
                  <a:srgbClr val="FF0000"/>
                </a:solidFill>
                <a:latin typeface="Arial" panose="020B0604020202020204" pitchFamily="34" charset="0"/>
                <a:cs typeface="Arial" panose="020B0604020202020204" pitchFamily="34" charset="0"/>
              </a:rPr>
              <a:t>Skills:</a:t>
            </a:r>
          </a:p>
          <a:p>
            <a:pPr marL="346075" indent="-346075">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Ability to manage people</a:t>
            </a:r>
          </a:p>
          <a:p>
            <a:pPr marL="346075" indent="-346075">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Communicates </a:t>
            </a:r>
            <a:r>
              <a:rPr lang="en-US" dirty="0">
                <a:solidFill>
                  <a:srgbClr val="FF0000"/>
                </a:solidFill>
                <a:latin typeface="Arial" panose="020B0604020202020204" pitchFamily="34" charset="0"/>
                <a:cs typeface="Arial" panose="020B0604020202020204" pitchFamily="34" charset="0"/>
              </a:rPr>
              <a:t>effectively with people</a:t>
            </a:r>
          </a:p>
          <a:p>
            <a:pPr>
              <a:buClr>
                <a:srgbClr val="00B050"/>
              </a:buClr>
            </a:pPr>
            <a:r>
              <a:rPr lang="en-US" b="1" dirty="0" smtClean="0">
                <a:solidFill>
                  <a:srgbClr val="FF0000"/>
                </a:solidFill>
                <a:latin typeface="Arial" panose="020B0604020202020204" pitchFamily="34" charset="0"/>
                <a:cs typeface="Arial" panose="020B0604020202020204" pitchFamily="34" charset="0"/>
              </a:rPr>
              <a:t>Physical Fitness:</a:t>
            </a:r>
          </a:p>
          <a:p>
            <a:pPr marL="346075" indent="-346075">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Fit, needs to be on feet all day</a:t>
            </a:r>
          </a:p>
          <a:p>
            <a:pPr>
              <a:buClr>
                <a:srgbClr val="00B050"/>
              </a:buClr>
            </a:pPr>
            <a:r>
              <a:rPr lang="en-US" b="1" dirty="0" smtClean="0">
                <a:solidFill>
                  <a:srgbClr val="FF0000"/>
                </a:solidFill>
                <a:latin typeface="Arial" panose="020B0604020202020204" pitchFamily="34" charset="0"/>
                <a:cs typeface="Arial" panose="020B0604020202020204" pitchFamily="34" charset="0"/>
              </a:rPr>
              <a:t>Personal Characteristics:</a:t>
            </a:r>
          </a:p>
          <a:p>
            <a:pPr marL="346075" indent="-346075">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Honest and responsible</a:t>
            </a:r>
          </a:p>
          <a:p>
            <a:pPr marL="346075" indent="-346075">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Friendly, helpful, organised</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95</a:t>
            </a:r>
            <a:endParaRPr lang="en-GB" sz="2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892802287"/>
              </p:ext>
            </p:extLst>
          </p:nvPr>
        </p:nvGraphicFramePr>
        <p:xfrm>
          <a:off x="349437" y="1883296"/>
          <a:ext cx="8399026" cy="731520"/>
        </p:xfrm>
        <a:graphic>
          <a:graphicData uri="http://schemas.openxmlformats.org/drawingml/2006/table">
            <a:tbl>
              <a:tblPr firstRow="1" bandRow="1">
                <a:tableStyleId>{0E3FDE45-AF77-4B5C-9715-49D594BDF05E}</a:tableStyleId>
              </a:tblPr>
              <a:tblGrid>
                <a:gridCol w="4199513"/>
                <a:gridCol w="4199513"/>
              </a:tblGrid>
              <a:tr h="216024">
                <a:tc>
                  <a:txBody>
                    <a:bodyPr/>
                    <a:lstStyle/>
                    <a:p>
                      <a:r>
                        <a:rPr lang="en-US" sz="1800" b="1" dirty="0" smtClean="0">
                          <a:solidFill>
                            <a:srgbClr val="FF0000"/>
                          </a:solidFill>
                          <a:latin typeface="Arial" panose="020B0604020202020204" pitchFamily="34" charset="0"/>
                          <a:cs typeface="Arial" panose="020B0604020202020204" pitchFamily="34" charset="0"/>
                        </a:rPr>
                        <a:t>Job</a:t>
                      </a:r>
                      <a:r>
                        <a:rPr lang="en-US" sz="1800" b="1" baseline="0" dirty="0" smtClean="0">
                          <a:solidFill>
                            <a:srgbClr val="FF0000"/>
                          </a:solidFill>
                          <a:latin typeface="Arial" panose="020B0604020202020204" pitchFamily="34" charset="0"/>
                          <a:cs typeface="Arial" panose="020B0604020202020204" pitchFamily="34" charset="0"/>
                        </a:rPr>
                        <a:t> Title</a:t>
                      </a:r>
                      <a:endParaRPr lang="en-GB" sz="1800" b="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dirty="0" smtClean="0">
                          <a:solidFill>
                            <a:srgbClr val="FF0000"/>
                          </a:solidFill>
                          <a:latin typeface="Arial" panose="020B0604020202020204" pitchFamily="34" charset="0"/>
                          <a:cs typeface="Arial" panose="020B0604020202020204" pitchFamily="34" charset="0"/>
                        </a:rPr>
                        <a:t>Housekeeper</a:t>
                      </a:r>
                      <a:endParaRPr lang="en-GB" sz="1800" b="0"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6024">
                <a:tc>
                  <a:txBody>
                    <a:bodyPr/>
                    <a:lstStyle/>
                    <a:p>
                      <a:r>
                        <a:rPr lang="en-US" sz="1800" b="1" dirty="0" smtClean="0">
                          <a:solidFill>
                            <a:srgbClr val="FF0000"/>
                          </a:solidFill>
                          <a:latin typeface="Arial" panose="020B0604020202020204" pitchFamily="34" charset="0"/>
                          <a:cs typeface="Arial" panose="020B0604020202020204" pitchFamily="34" charset="0"/>
                        </a:rPr>
                        <a:t>Department:</a:t>
                      </a:r>
                      <a:endParaRPr lang="en-GB" sz="1800" b="1"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dirty="0" smtClean="0">
                          <a:solidFill>
                            <a:srgbClr val="FF0000"/>
                          </a:solidFill>
                          <a:latin typeface="Arial" panose="020B0604020202020204" pitchFamily="34" charset="0"/>
                          <a:cs typeface="Arial" panose="020B0604020202020204" pitchFamily="34" charset="0"/>
                        </a:rPr>
                        <a:t>Housekeeping</a:t>
                      </a:r>
                      <a:endParaRPr lang="en-GB" sz="1800" b="0" dirty="0">
                        <a:solidFill>
                          <a:srgbClr val="FF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51065410"/>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2.3.1 – Recruitment Process</a:t>
            </a:r>
            <a:endParaRPr lang="en-GB" sz="4000" b="1" dirty="0" smtClean="0"/>
          </a:p>
        </p:txBody>
      </p:sp>
      <p:sp>
        <p:nvSpPr>
          <p:cNvPr id="8" name="Rectangle 7"/>
          <p:cNvSpPr/>
          <p:nvPr/>
        </p:nvSpPr>
        <p:spPr>
          <a:xfrm>
            <a:off x="323849" y="1159872"/>
            <a:ext cx="8496623" cy="5401479"/>
          </a:xfrm>
          <a:prstGeom prst="rect">
            <a:avLst/>
          </a:prstGeom>
        </p:spPr>
        <p:txBody>
          <a:bodyPr wrap="square">
            <a:spAutoFit/>
          </a:bodyPr>
          <a:lstStyle/>
          <a:p>
            <a:pPr>
              <a:buClr>
                <a:srgbClr val="00B050"/>
              </a:buClr>
            </a:pPr>
            <a:r>
              <a:rPr lang="en-US" sz="2300" b="1" dirty="0" smtClean="0">
                <a:solidFill>
                  <a:srgbClr val="FF0000"/>
                </a:solidFill>
                <a:latin typeface="Arial" panose="020B0604020202020204" pitchFamily="34" charset="0"/>
                <a:cs typeface="Arial" panose="020B0604020202020204" pitchFamily="34" charset="0"/>
              </a:rPr>
              <a:t>Activity 8.1</a:t>
            </a:r>
          </a:p>
          <a:p>
            <a:pPr marL="346075" indent="-346075">
              <a:buClr>
                <a:srgbClr val="00B050"/>
              </a:buClr>
              <a:buFont typeface="+mj-lt"/>
              <a:buAutoNum type="alphaLcParenR"/>
            </a:pPr>
            <a:r>
              <a:rPr lang="en-US" sz="2300" dirty="0" smtClean="0">
                <a:solidFill>
                  <a:srgbClr val="FF0000"/>
                </a:solidFill>
                <a:latin typeface="Arial" panose="020B0604020202020204" pitchFamily="34" charset="0"/>
                <a:cs typeface="Arial" panose="020B0604020202020204" pitchFamily="34" charset="0"/>
              </a:rPr>
              <a:t>Draw up a job description for </a:t>
            </a:r>
            <a:r>
              <a:rPr lang="en-US" sz="2300" b="1" dirty="0" smtClean="0">
                <a:solidFill>
                  <a:srgbClr val="FF0000"/>
                </a:solidFill>
                <a:latin typeface="Arial" panose="020B0604020202020204" pitchFamily="34" charset="0"/>
                <a:cs typeface="Arial" panose="020B0604020202020204" pitchFamily="34" charset="0"/>
              </a:rPr>
              <a:t>one </a:t>
            </a:r>
            <a:r>
              <a:rPr lang="en-US" sz="2300" dirty="0" smtClean="0">
                <a:solidFill>
                  <a:srgbClr val="FF0000"/>
                </a:solidFill>
                <a:latin typeface="Arial" panose="020B0604020202020204" pitchFamily="34" charset="0"/>
                <a:cs typeface="Arial" panose="020B0604020202020204" pitchFamily="34" charset="0"/>
              </a:rPr>
              <a:t> of the following:</a:t>
            </a:r>
          </a:p>
          <a:p>
            <a:pPr marL="630238" indent="-284163">
              <a:buClr>
                <a:srgbClr val="00B050"/>
              </a:buClr>
              <a:buFont typeface="Arial" panose="020B0604020202020204" pitchFamily="34" charset="0"/>
              <a:buChar char="•"/>
            </a:pPr>
            <a:r>
              <a:rPr lang="en-US" sz="2300" dirty="0" smtClean="0">
                <a:solidFill>
                  <a:srgbClr val="FF0000"/>
                </a:solidFill>
                <a:latin typeface="Arial" panose="020B0604020202020204" pitchFamily="34" charset="0"/>
                <a:cs typeface="Arial" panose="020B0604020202020204" pitchFamily="34" charset="0"/>
              </a:rPr>
              <a:t>Accountant</a:t>
            </a:r>
          </a:p>
          <a:p>
            <a:pPr marL="630238" indent="-284163">
              <a:buClr>
                <a:srgbClr val="00B050"/>
              </a:buClr>
              <a:buFont typeface="Arial" panose="020B0604020202020204" pitchFamily="34" charset="0"/>
              <a:buChar char="•"/>
            </a:pPr>
            <a:r>
              <a:rPr lang="en-US" sz="2300" dirty="0" smtClean="0">
                <a:solidFill>
                  <a:srgbClr val="FF0000"/>
                </a:solidFill>
                <a:latin typeface="Arial" panose="020B0604020202020204" pitchFamily="34" charset="0"/>
                <a:cs typeface="Arial" panose="020B0604020202020204" pitchFamily="34" charset="0"/>
              </a:rPr>
              <a:t>Shop Assistant</a:t>
            </a:r>
          </a:p>
          <a:p>
            <a:pPr marL="630238" indent="-284163">
              <a:buClr>
                <a:srgbClr val="00B050"/>
              </a:buClr>
              <a:buFont typeface="Arial" panose="020B0604020202020204" pitchFamily="34" charset="0"/>
              <a:buChar char="•"/>
            </a:pPr>
            <a:r>
              <a:rPr lang="en-US" sz="2300" dirty="0" smtClean="0">
                <a:solidFill>
                  <a:srgbClr val="FF0000"/>
                </a:solidFill>
                <a:latin typeface="Arial" panose="020B0604020202020204" pitchFamily="34" charset="0"/>
                <a:cs typeface="Arial" panose="020B0604020202020204" pitchFamily="34" charset="0"/>
              </a:rPr>
              <a:t>Hotel Manager</a:t>
            </a:r>
          </a:p>
          <a:p>
            <a:pPr marL="630238" indent="-284163">
              <a:buClr>
                <a:srgbClr val="00B050"/>
              </a:buClr>
              <a:buFont typeface="Arial" panose="020B0604020202020204" pitchFamily="34" charset="0"/>
              <a:buChar char="•"/>
            </a:pPr>
            <a:r>
              <a:rPr lang="en-US" sz="2300" dirty="0" smtClean="0">
                <a:solidFill>
                  <a:srgbClr val="FF0000"/>
                </a:solidFill>
                <a:latin typeface="Arial" panose="020B0604020202020204" pitchFamily="34" charset="0"/>
                <a:cs typeface="Arial" panose="020B0604020202020204" pitchFamily="34" charset="0"/>
              </a:rPr>
              <a:t>Teacher</a:t>
            </a:r>
          </a:p>
          <a:p>
            <a:pPr marL="630238" indent="-284163">
              <a:buClr>
                <a:srgbClr val="00B050"/>
              </a:buClr>
              <a:buFont typeface="Arial" panose="020B0604020202020204" pitchFamily="34" charset="0"/>
              <a:buChar char="•"/>
            </a:pPr>
            <a:r>
              <a:rPr lang="en-US" sz="2300" dirty="0" smtClean="0">
                <a:solidFill>
                  <a:srgbClr val="FF0000"/>
                </a:solidFill>
                <a:latin typeface="Arial" panose="020B0604020202020204" pitchFamily="34" charset="0"/>
                <a:cs typeface="Arial" panose="020B0604020202020204" pitchFamily="34" charset="0"/>
              </a:rPr>
              <a:t>The job your parents do</a:t>
            </a:r>
            <a:br>
              <a:rPr lang="en-US" sz="2300" dirty="0" smtClean="0">
                <a:solidFill>
                  <a:srgbClr val="FF0000"/>
                </a:solidFill>
                <a:latin typeface="Arial" panose="020B0604020202020204" pitchFamily="34" charset="0"/>
                <a:cs typeface="Arial" panose="020B0604020202020204" pitchFamily="34" charset="0"/>
              </a:rPr>
            </a:br>
            <a:r>
              <a:rPr lang="en-US" sz="2300" dirty="0" smtClean="0">
                <a:solidFill>
                  <a:srgbClr val="FF0000"/>
                </a:solidFill>
                <a:latin typeface="Arial" panose="020B0604020202020204" pitchFamily="34" charset="0"/>
                <a:cs typeface="Arial" panose="020B0604020202020204" pitchFamily="34" charset="0"/>
              </a:rPr>
              <a:t>Research information to help you by asking someone who does the job or from careers information</a:t>
            </a:r>
          </a:p>
          <a:p>
            <a:pPr marL="346075" indent="-346075">
              <a:buClr>
                <a:srgbClr val="00B050"/>
              </a:buClr>
              <a:buFont typeface="+mj-lt"/>
              <a:buAutoNum type="alphaLcParenR" startAt="2"/>
            </a:pPr>
            <a:r>
              <a:rPr lang="en-US" sz="2300" dirty="0" smtClean="0">
                <a:solidFill>
                  <a:srgbClr val="FF0000"/>
                </a:solidFill>
                <a:latin typeface="Arial" panose="020B0604020202020204" pitchFamily="34" charset="0"/>
                <a:cs typeface="Arial" panose="020B0604020202020204" pitchFamily="34" charset="0"/>
              </a:rPr>
              <a:t>Now draw up a job specification for your chosen job. The same research should help you to complete this task. Show which are essential and which are desirable requirements for the job.</a:t>
            </a:r>
          </a:p>
          <a:p>
            <a:pPr marL="346075" indent="-346075">
              <a:buClr>
                <a:srgbClr val="00B050"/>
              </a:buClr>
              <a:buFont typeface="+mj-lt"/>
              <a:buAutoNum type="alphaLcParenR" startAt="2"/>
            </a:pPr>
            <a:r>
              <a:rPr lang="en-US" sz="2300" dirty="0" smtClean="0">
                <a:solidFill>
                  <a:srgbClr val="FF0000"/>
                </a:solidFill>
                <a:latin typeface="Arial" panose="020B0604020202020204" pitchFamily="34" charset="0"/>
                <a:cs typeface="Arial" panose="020B0604020202020204" pitchFamily="34" charset="0"/>
              </a:rPr>
              <a:t>How does a job description and a job specification help to ensure the most suitable person for the job is recruited?</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95</a:t>
            </a:r>
            <a:endParaRPr lang="en-GB" sz="2000" b="1" dirty="0">
              <a:latin typeface="Arial" panose="020B0604020202020204" pitchFamily="34" charset="0"/>
              <a:cs typeface="Arial" panose="020B0604020202020204" pitchFamily="34" charset="0"/>
            </a:endParaRPr>
          </a:p>
        </p:txBody>
      </p:sp>
      <p:sp>
        <p:nvSpPr>
          <p:cNvPr id="7" name="TextBox 6">
            <a:hlinkClick r:id="rId3" action="ppaction://hlinkfile"/>
          </p:cNvPr>
          <p:cNvSpPr txBox="1"/>
          <p:nvPr/>
        </p:nvSpPr>
        <p:spPr>
          <a:xfrm>
            <a:off x="8388424" y="1124744"/>
            <a:ext cx="432047"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81753308"/>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1520" y="44624"/>
            <a:ext cx="7632848" cy="625434"/>
          </a:xfrm>
        </p:spPr>
        <p:txBody>
          <a:bodyPr>
            <a:noAutofit/>
          </a:bodyPr>
          <a:lstStyle/>
          <a:p>
            <a:r>
              <a:rPr lang="en-GB" sz="3600" dirty="0" smtClean="0"/>
              <a:t>2.3.1 – Recruitment Process - Internal</a:t>
            </a:r>
            <a:endParaRPr lang="en-GB" sz="3600" b="1" dirty="0" smtClean="0"/>
          </a:p>
        </p:txBody>
      </p:sp>
      <p:sp>
        <p:nvSpPr>
          <p:cNvPr id="8" name="Rectangle 7"/>
          <p:cNvSpPr/>
          <p:nvPr/>
        </p:nvSpPr>
        <p:spPr>
          <a:xfrm>
            <a:off x="323849" y="1159872"/>
            <a:ext cx="8496623" cy="5509200"/>
          </a:xfrm>
          <a:prstGeom prst="rect">
            <a:avLst/>
          </a:prstGeom>
        </p:spPr>
        <p:txBody>
          <a:bodyPr wrap="square">
            <a:spAutoFit/>
          </a:bodyPr>
          <a:lstStyle/>
          <a:p>
            <a:pPr>
              <a:buClr>
                <a:srgbClr val="00B050"/>
              </a:buClr>
            </a:pPr>
            <a:r>
              <a:rPr lang="en-US" sz="1600" b="1" dirty="0" smtClean="0">
                <a:latin typeface="Arial" panose="020B0604020202020204" pitchFamily="34" charset="0"/>
                <a:cs typeface="Arial" panose="020B0604020202020204" pitchFamily="34" charset="0"/>
              </a:rPr>
              <a:t>Advertising the Vacancy</a:t>
            </a:r>
          </a:p>
          <a:p>
            <a:pPr marL="284163" indent="-284163">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The next stage is to decide how the post will be filled.</a:t>
            </a:r>
          </a:p>
          <a:p>
            <a:pPr>
              <a:buClr>
                <a:srgbClr val="00B050"/>
              </a:buClr>
            </a:pPr>
            <a:r>
              <a:rPr lang="en-US" sz="1600" b="1" dirty="0" smtClean="0">
                <a:latin typeface="Arial" panose="020B0604020202020204" pitchFamily="34" charset="0"/>
                <a:cs typeface="Arial" panose="020B0604020202020204" pitchFamily="34" charset="0"/>
              </a:rPr>
              <a:t>Internal Recruitment</a:t>
            </a:r>
          </a:p>
          <a:p>
            <a:pPr marL="284163" indent="-284163">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The post could be filled from inside the company - </a:t>
            </a:r>
            <a:r>
              <a:rPr lang="en-US" sz="1600" b="1" dirty="0" smtClean="0">
                <a:solidFill>
                  <a:srgbClr val="FF0000"/>
                </a:solidFill>
                <a:latin typeface="Arial" panose="020B0604020202020204" pitchFamily="34" charset="0"/>
                <a:cs typeface="Arial" panose="020B0604020202020204" pitchFamily="34" charset="0"/>
              </a:rPr>
              <a:t>Internal Recruitment</a:t>
            </a:r>
            <a:r>
              <a:rPr lang="en-US" sz="1600" dirty="0" smtClean="0">
                <a:latin typeface="Arial" panose="020B0604020202020204" pitchFamily="34" charset="0"/>
                <a:cs typeface="Arial" panose="020B0604020202020204" pitchFamily="34" charset="0"/>
              </a:rPr>
              <a:t>. The vacancy may be advertised on a company noticeboard, email or, if the company is large, in a company newsletter. This would be suitable for an employee who seeks promotion within the business.</a:t>
            </a:r>
          </a:p>
          <a:p>
            <a:pPr>
              <a:buClr>
                <a:srgbClr val="00B050"/>
              </a:buClr>
            </a:pPr>
            <a:r>
              <a:rPr lang="en-US" sz="1600" b="1" dirty="0" smtClean="0">
                <a:latin typeface="Arial" panose="020B0604020202020204" pitchFamily="34" charset="0"/>
                <a:cs typeface="Arial" panose="020B0604020202020204" pitchFamily="34" charset="0"/>
              </a:rPr>
              <a:t>Advantages </a:t>
            </a:r>
            <a:r>
              <a:rPr lang="en-US" sz="1600" b="1" dirty="0">
                <a:latin typeface="Arial" panose="020B0604020202020204" pitchFamily="34" charset="0"/>
                <a:cs typeface="Arial" panose="020B0604020202020204" pitchFamily="34" charset="0"/>
              </a:rPr>
              <a:t>for Internal </a:t>
            </a:r>
            <a:r>
              <a:rPr lang="en-US" sz="1600" b="1" dirty="0" smtClean="0">
                <a:latin typeface="Arial" panose="020B0604020202020204" pitchFamily="34" charset="0"/>
                <a:cs typeface="Arial" panose="020B0604020202020204" pitchFamily="34" charset="0"/>
              </a:rPr>
              <a:t>Recruitment</a:t>
            </a:r>
          </a:p>
          <a:p>
            <a:pPr marL="457200" indent="-17462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It saves time and money, compared with recruiting someone from outside the business (advertising, interviewing, etc.)</a:t>
            </a:r>
          </a:p>
          <a:p>
            <a:pPr marL="457200" indent="-17462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The person is already known to the business and their reliability, ability and potential are known.</a:t>
            </a:r>
          </a:p>
          <a:p>
            <a:pPr marL="457200" indent="-17462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The person who knows the organisation’s way of working and what is expected from employees.</a:t>
            </a:r>
          </a:p>
          <a:p>
            <a:pPr marL="457200" indent="-17462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It can be very motivating for other employees to see their fellow workers being promoted – it makes them work harder.</a:t>
            </a:r>
          </a:p>
          <a:p>
            <a:pPr>
              <a:buClr>
                <a:srgbClr val="00B050"/>
              </a:buClr>
            </a:pPr>
            <a:r>
              <a:rPr lang="en-US" sz="1600" b="1" dirty="0" smtClean="0">
                <a:latin typeface="Arial" panose="020B0604020202020204" pitchFamily="34" charset="0"/>
                <a:cs typeface="Arial" panose="020B0604020202020204" pitchFamily="34" charset="0"/>
              </a:rPr>
              <a:t>Disadvantages of Internal Recruitment</a:t>
            </a:r>
          </a:p>
          <a:p>
            <a:pPr marL="457200" indent="-17462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No new ideas or experience come into the business. Other companies may have different ways of working and these ways may be better in some respects, including making the business more efficient. Internal recruitment does not allow for these working practices to be spread.</a:t>
            </a:r>
          </a:p>
          <a:p>
            <a:pPr marL="457200" indent="-17462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There may be a jealousy and rivalry amongst existing employees.</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92</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617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1520" y="44624"/>
            <a:ext cx="7632848" cy="625434"/>
          </a:xfrm>
        </p:spPr>
        <p:txBody>
          <a:bodyPr>
            <a:noAutofit/>
          </a:bodyPr>
          <a:lstStyle/>
          <a:p>
            <a:r>
              <a:rPr lang="en-GB" sz="3600" dirty="0" smtClean="0"/>
              <a:t>2.3.1 – Recruitment Process - External</a:t>
            </a:r>
            <a:endParaRPr lang="en-GB" sz="3600" b="1" dirty="0" smtClean="0"/>
          </a:p>
        </p:txBody>
      </p:sp>
      <p:sp>
        <p:nvSpPr>
          <p:cNvPr id="8" name="Rectangle 7"/>
          <p:cNvSpPr/>
          <p:nvPr/>
        </p:nvSpPr>
        <p:spPr>
          <a:xfrm>
            <a:off x="323849" y="1159872"/>
            <a:ext cx="6192367" cy="5078313"/>
          </a:xfrm>
          <a:prstGeom prst="rect">
            <a:avLst/>
          </a:prstGeom>
        </p:spPr>
        <p:txBody>
          <a:bodyPr wrap="square">
            <a:spAutoFit/>
          </a:bodyPr>
          <a:lstStyle/>
          <a:p>
            <a:pPr marL="284163" indent="-284163">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Most vacancies are filled by </a:t>
            </a:r>
            <a:r>
              <a:rPr lang="en-US" b="1" dirty="0" smtClean="0">
                <a:solidFill>
                  <a:srgbClr val="FF0000"/>
                </a:solidFill>
                <a:latin typeface="Arial" panose="020B0604020202020204" pitchFamily="34" charset="0"/>
                <a:cs typeface="Arial" panose="020B0604020202020204" pitchFamily="34" charset="0"/>
              </a:rPr>
              <a:t>external recruitment</a:t>
            </a:r>
            <a:r>
              <a:rPr lang="en-US" b="1" dirty="0" smtClean="0">
                <a:latin typeface="Arial" panose="020B0604020202020204" pitchFamily="34" charset="0"/>
                <a:cs typeface="Arial" panose="020B0604020202020204" pitchFamily="34" charset="0"/>
              </a:rPr>
              <a:t>.</a:t>
            </a:r>
            <a:r>
              <a:rPr lang="en-US" dirty="0" smtClean="0">
                <a:latin typeface="Arial" panose="020B0604020202020204" pitchFamily="34" charset="0"/>
                <a:cs typeface="Arial" panose="020B0604020202020204" pitchFamily="34" charset="0"/>
              </a:rPr>
              <a:t> This involves advertising the vacancy. There are several places the advertisement can be placed.</a:t>
            </a:r>
          </a:p>
          <a:p>
            <a:pPr marL="457200" indent="-174625">
              <a:buClr>
                <a:srgbClr val="00B050"/>
              </a:buClr>
              <a:buFont typeface="Arial" panose="020B0604020202020204" pitchFamily="34" charset="0"/>
              <a:buChar char="•"/>
            </a:pPr>
            <a:r>
              <a:rPr lang="en-US" b="1" i="1" dirty="0" smtClean="0">
                <a:latin typeface="Arial" panose="020B0604020202020204" pitchFamily="34" charset="0"/>
                <a:cs typeface="Arial" panose="020B0604020202020204" pitchFamily="34" charset="0"/>
              </a:rPr>
              <a:t>Local Newspapers </a:t>
            </a:r>
            <a:r>
              <a:rPr lang="en-US" dirty="0" smtClean="0">
                <a:latin typeface="Arial" panose="020B0604020202020204" pitchFamily="34" charset="0"/>
                <a:cs typeface="Arial" panose="020B0604020202020204" pitchFamily="34" charset="0"/>
              </a:rPr>
              <a:t>– These will usually be for clerical (office) or manual (factory) positions. These types of jobs do not require a high level of skill and therefore it is likely that many people could fill these vacancies.</a:t>
            </a:r>
          </a:p>
          <a:p>
            <a:pPr marL="457200" indent="-174625">
              <a:buClr>
                <a:srgbClr val="00B050"/>
              </a:buClr>
              <a:buFont typeface="Arial" panose="020B0604020202020204" pitchFamily="34" charset="0"/>
              <a:buChar char="•"/>
            </a:pPr>
            <a:r>
              <a:rPr lang="en-US" b="1" i="1" dirty="0" smtClean="0">
                <a:latin typeface="Arial" panose="020B0604020202020204" pitchFamily="34" charset="0"/>
                <a:cs typeface="Arial" panose="020B0604020202020204" pitchFamily="34" charset="0"/>
              </a:rPr>
              <a:t>National Newspapers</a:t>
            </a:r>
            <a:r>
              <a:rPr lang="en-US" dirty="0" smtClean="0">
                <a:latin typeface="Arial" panose="020B0604020202020204" pitchFamily="34" charset="0"/>
                <a:cs typeface="Arial" panose="020B0604020202020204" pitchFamily="34" charset="0"/>
              </a:rPr>
              <a:t> – These will normally be used for more senior positions where there may be a few, if any, local people who might have the experience, skills and qualifications to do the job. The national newspapers will be read by many people who live in different parts of the country or sometimes by people who live in different countries. </a:t>
            </a:r>
          </a:p>
          <a:p>
            <a:pPr marL="457200" indent="-174625">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As the positions are senior, they will be highly paid and these people will be willing to move to another part of the country. Job vacancies in other countries are also sometimes advertised in national newspapers.</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96</a:t>
            </a:r>
            <a:endParaRPr lang="en-GB" sz="2000" b="1" dirty="0">
              <a:latin typeface="Arial" panose="020B0604020202020204" pitchFamily="34" charset="0"/>
              <a:cs typeface="Arial" panose="020B0604020202020204" pitchFamily="34" charset="0"/>
            </a:endParaRPr>
          </a:p>
        </p:txBody>
      </p:sp>
      <p:pic>
        <p:nvPicPr>
          <p:cNvPr id="2" name="Picture 1">
            <a:hlinkClick r:id="rId3"/>
          </p:cNvPr>
          <p:cNvPicPr>
            <a:picLocks noChangeAspect="1"/>
          </p:cNvPicPr>
          <p:nvPr/>
        </p:nvPicPr>
        <p:blipFill rotWithShape="1">
          <a:blip r:embed="rId4"/>
          <a:srcRect l="14027" t="22438" r="43912" b="20469"/>
          <a:stretch/>
        </p:blipFill>
        <p:spPr>
          <a:xfrm>
            <a:off x="6490238" y="1159872"/>
            <a:ext cx="2312853" cy="1765072"/>
          </a:xfrm>
          <a:prstGeom prst="rect">
            <a:avLst/>
          </a:prstGeom>
          <a:noFill/>
          <a:effectLst>
            <a:outerShdw blurRad="114300" dist="38100" dir="2700000" sx="103000" sy="103000" algn="tl" rotWithShape="0">
              <a:prstClr val="black">
                <a:alpha val="40000"/>
              </a:prstClr>
            </a:outerShdw>
          </a:effectLst>
        </p:spPr>
      </p:pic>
      <p:pic>
        <p:nvPicPr>
          <p:cNvPr id="3" name="Picture 2">
            <a:hlinkClick r:id="rId5"/>
          </p:cNvPr>
          <p:cNvPicPr>
            <a:picLocks noChangeAspect="1"/>
          </p:cNvPicPr>
          <p:nvPr/>
        </p:nvPicPr>
        <p:blipFill rotWithShape="1">
          <a:blip r:embed="rId6"/>
          <a:srcRect l="12040" t="10828" r="37824" b="15548"/>
          <a:stretch/>
        </p:blipFill>
        <p:spPr>
          <a:xfrm>
            <a:off x="6494248" y="2996952"/>
            <a:ext cx="2267620" cy="1872208"/>
          </a:xfrm>
          <a:prstGeom prst="rect">
            <a:avLst/>
          </a:prstGeom>
          <a:noFill/>
          <a:effectLst>
            <a:outerShdw blurRad="114300" dist="38100" dir="2700000" sx="103000" sy="103000" algn="tl" rotWithShape="0">
              <a:prstClr val="black">
                <a:alpha val="40000"/>
              </a:prstClr>
            </a:outerShdw>
          </a:effectLst>
        </p:spPr>
      </p:pic>
      <p:pic>
        <p:nvPicPr>
          <p:cNvPr id="4" name="Picture 3">
            <a:hlinkClick r:id="rId7"/>
          </p:cNvPr>
          <p:cNvPicPr>
            <a:picLocks noChangeAspect="1"/>
          </p:cNvPicPr>
          <p:nvPr/>
        </p:nvPicPr>
        <p:blipFill rotWithShape="1">
          <a:blip r:embed="rId8"/>
          <a:srcRect l="34504" t="16532" r="37824" b="50984"/>
          <a:stretch/>
        </p:blipFill>
        <p:spPr>
          <a:xfrm>
            <a:off x="6577371" y="5013175"/>
            <a:ext cx="2225720" cy="1468975"/>
          </a:xfrm>
          <a:prstGeom prst="rect">
            <a:avLst/>
          </a:prstGeom>
          <a:noFill/>
          <a:effectLst>
            <a:outerShdw blurRad="114300" dist="38100" dir="2700000" sx="103000" sy="103000" algn="tl" rotWithShape="0">
              <a:prstClr val="black">
                <a:alpha val="40000"/>
              </a:prstClr>
            </a:outerShdw>
          </a:effectLst>
        </p:spPr>
      </p:pic>
    </p:spTree>
    <p:extLst>
      <p:ext uri="{BB962C8B-B14F-4D97-AF65-F5344CB8AC3E}">
        <p14:creationId xmlns:p14="http://schemas.microsoft.com/office/powerpoint/2010/main" val="20291283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Autofit/>
          </a:bodyPr>
          <a:lstStyle/>
          <a:p>
            <a:r>
              <a:rPr lang="en-GB" sz="3900" b="1" dirty="0" smtClean="0"/>
              <a:t>How to Answer a Paper 2 Question</a:t>
            </a:r>
          </a:p>
        </p:txBody>
      </p:sp>
      <p:sp>
        <p:nvSpPr>
          <p:cNvPr id="2" name="Rectangle 1"/>
          <p:cNvSpPr/>
          <p:nvPr/>
        </p:nvSpPr>
        <p:spPr>
          <a:xfrm>
            <a:off x="323528" y="1556792"/>
            <a:ext cx="8496944" cy="5004447"/>
          </a:xfrm>
          <a:prstGeom prst="rect">
            <a:avLst/>
          </a:prstGeom>
        </p:spPr>
        <p:txBody>
          <a:bodyPr wrap="square">
            <a:spAutoFit/>
          </a:bodyPr>
          <a:lstStyle/>
          <a:p>
            <a:r>
              <a:rPr lang="en-US" sz="1680" b="1" dirty="0" smtClean="0"/>
              <a:t>In relation to </a:t>
            </a:r>
            <a:r>
              <a:rPr lang="en-US" sz="1680" dirty="0" smtClean="0">
                <a:solidFill>
                  <a:srgbClr val="FF0000"/>
                </a:solidFill>
              </a:rPr>
              <a:t>XXXX, the YYYY (DEFINITION)</a:t>
            </a:r>
            <a:r>
              <a:rPr lang="en-US" sz="1680" dirty="0" smtClean="0"/>
              <a:t> </a:t>
            </a:r>
            <a:r>
              <a:rPr lang="en-US" sz="1680" dirty="0" smtClean="0">
                <a:solidFill>
                  <a:srgbClr val="0070C0"/>
                </a:solidFill>
              </a:rPr>
              <a:t>is relevant (APPLICATION) to the business by</a:t>
            </a:r>
            <a:r>
              <a:rPr lang="en-US" sz="1680" dirty="0" smtClean="0"/>
              <a:t>… </a:t>
            </a:r>
          </a:p>
          <a:p>
            <a:r>
              <a:rPr lang="en-US" sz="1680" b="1" dirty="0" smtClean="0"/>
              <a:t>This means that</a:t>
            </a:r>
            <a:r>
              <a:rPr lang="en-US" sz="1680" dirty="0" smtClean="0"/>
              <a:t> … </a:t>
            </a:r>
            <a:r>
              <a:rPr lang="en-US" sz="1680" dirty="0" smtClean="0">
                <a:solidFill>
                  <a:srgbClr val="FF0000"/>
                </a:solidFill>
              </a:rPr>
              <a:t>(ANALYSIS)</a:t>
            </a:r>
          </a:p>
          <a:p>
            <a:r>
              <a:rPr lang="en-US" sz="1680" b="1" dirty="0" smtClean="0"/>
              <a:t>Therefor</a:t>
            </a:r>
            <a:r>
              <a:rPr lang="en-US" sz="1680" dirty="0" smtClean="0"/>
              <a:t> …. (BALANCE FOR ANALYSIS)</a:t>
            </a:r>
          </a:p>
          <a:p>
            <a:r>
              <a:rPr lang="en-US" sz="1680" b="1" dirty="0" smtClean="0"/>
              <a:t>However</a:t>
            </a:r>
            <a:r>
              <a:rPr lang="en-US" sz="1680" dirty="0" smtClean="0"/>
              <a:t> </a:t>
            </a:r>
            <a:r>
              <a:rPr lang="en-US" sz="1680" dirty="0"/>
              <a:t>…. (BALANCE FOR ANALYSIS</a:t>
            </a:r>
            <a:r>
              <a:rPr lang="en-US" sz="1680" dirty="0" smtClean="0"/>
              <a:t>)</a:t>
            </a:r>
          </a:p>
          <a:p>
            <a:r>
              <a:rPr lang="en-US" sz="1680" b="1" dirty="0" smtClean="0"/>
              <a:t>Based on the evidence</a:t>
            </a:r>
            <a:r>
              <a:rPr lang="en-US" sz="1680" dirty="0" smtClean="0"/>
              <a:t> provided in the Case Study, I would agree/disagree about XXXX because …. (Evaluation)</a:t>
            </a:r>
          </a:p>
          <a:p>
            <a:r>
              <a:rPr lang="en-US" sz="1680" dirty="0" smtClean="0"/>
              <a:t>Example:</a:t>
            </a:r>
          </a:p>
          <a:p>
            <a:r>
              <a:rPr lang="en-US" sz="1680" b="1" dirty="0" smtClean="0"/>
              <a:t>Q1</a:t>
            </a:r>
            <a:r>
              <a:rPr lang="en-US" sz="1680" dirty="0" smtClean="0"/>
              <a:t> – Haltec, a computer company has decided to market the release of a new brand of gaming mouse. In your opinion, how could they use Product as their unique selling point.</a:t>
            </a:r>
          </a:p>
          <a:p>
            <a:r>
              <a:rPr lang="en-US" sz="1680" b="1" dirty="0" smtClean="0"/>
              <a:t>A1</a:t>
            </a:r>
            <a:r>
              <a:rPr lang="en-US" sz="1680" dirty="0" smtClean="0"/>
              <a:t> – In relation to the Product, marketing that is aimed at emphasizing the quality of the product as the best thing about it, this means that Haltec would show the quality in advertisements like magazine adverts. Therefor the audience would be made aware of the good points like size, speed, ability. However this may conflict with its price or the place where they advertise.</a:t>
            </a:r>
          </a:p>
          <a:p>
            <a:r>
              <a:rPr lang="en-US" sz="1680" dirty="0" smtClean="0"/>
              <a:t>Based on the evidence provided in the case study, I would agree that if the product is of good quality then using Product as the USP would benefit the company more than the other P’s in marketing as this is what the customers will look for in computer equipment.</a:t>
            </a:r>
          </a:p>
        </p:txBody>
      </p:sp>
      <p:graphicFrame>
        <p:nvGraphicFramePr>
          <p:cNvPr id="3" name="Table 2"/>
          <p:cNvGraphicFramePr>
            <a:graphicFrameLocks noGrp="1"/>
          </p:cNvGraphicFramePr>
          <p:nvPr>
            <p:extLst/>
          </p:nvPr>
        </p:nvGraphicFramePr>
        <p:xfrm>
          <a:off x="323528" y="1138800"/>
          <a:ext cx="8496944" cy="370840"/>
        </p:xfrm>
        <a:graphic>
          <a:graphicData uri="http://schemas.openxmlformats.org/drawingml/2006/table">
            <a:tbl>
              <a:tblPr firstRow="1" bandRow="1">
                <a:tableStyleId>{5C22544A-7EE6-4342-B048-85BDC9FD1C3A}</a:tableStyleId>
              </a:tblPr>
              <a:tblGrid>
                <a:gridCol w="2124236"/>
                <a:gridCol w="2124236"/>
                <a:gridCol w="2124236"/>
                <a:gridCol w="2124236"/>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1 – Definition</a:t>
                      </a:r>
                    </a:p>
                  </a:txBody>
                  <a:tcPr>
                    <a:solidFill>
                      <a:srgbClr val="F98F8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2 – Application</a:t>
                      </a:r>
                    </a:p>
                  </a:txBody>
                  <a:tcPr>
                    <a:solidFill>
                      <a:srgbClr val="72EA78"/>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3 – Analysis</a:t>
                      </a:r>
                    </a:p>
                  </a:txBody>
                  <a:tcPr>
                    <a:solidFill>
                      <a:schemeClr val="accent5">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tx1"/>
                          </a:solidFill>
                          <a:latin typeface="Arial" panose="020B0604020202020204" pitchFamily="34" charset="0"/>
                          <a:cs typeface="Arial" panose="020B0604020202020204" pitchFamily="34" charset="0"/>
                        </a:rPr>
                        <a:t>4 - Evaluation</a:t>
                      </a:r>
                    </a:p>
                  </a:txBody>
                  <a:tcPr>
                    <a:solidFill>
                      <a:srgbClr val="FFFF00"/>
                    </a:solidFill>
                  </a:tcPr>
                </a:tc>
              </a:tr>
            </a:tbl>
          </a:graphicData>
        </a:graphic>
      </p:graphicFrame>
      <p:sp>
        <p:nvSpPr>
          <p:cNvPr id="4" name="TextBox 3"/>
          <p:cNvSpPr txBox="1"/>
          <p:nvPr/>
        </p:nvSpPr>
        <p:spPr>
          <a:xfrm>
            <a:off x="899592" y="4437112"/>
            <a:ext cx="7920880" cy="274320"/>
          </a:xfrm>
          <a:prstGeom prst="rect">
            <a:avLst/>
          </a:prstGeom>
          <a:solidFill>
            <a:srgbClr val="FF0000">
              <a:alpha val="37000"/>
            </a:srgbClr>
          </a:solidFill>
        </p:spPr>
        <p:txBody>
          <a:bodyPr wrap="square" rtlCol="0">
            <a:spAutoFit/>
          </a:bodyPr>
          <a:lstStyle/>
          <a:p>
            <a:endParaRPr lang="en-GB" dirty="0"/>
          </a:p>
        </p:txBody>
      </p:sp>
      <p:sp>
        <p:nvSpPr>
          <p:cNvPr id="6" name="TextBox 5"/>
          <p:cNvSpPr txBox="1"/>
          <p:nvPr/>
        </p:nvSpPr>
        <p:spPr>
          <a:xfrm>
            <a:off x="395536" y="4700016"/>
            <a:ext cx="3168352" cy="274320"/>
          </a:xfrm>
          <a:prstGeom prst="rect">
            <a:avLst/>
          </a:prstGeom>
          <a:solidFill>
            <a:srgbClr val="FF0000">
              <a:alpha val="37000"/>
            </a:srgbClr>
          </a:solidFill>
        </p:spPr>
        <p:txBody>
          <a:bodyPr wrap="square" rtlCol="0">
            <a:spAutoFit/>
          </a:bodyPr>
          <a:lstStyle/>
          <a:p>
            <a:endParaRPr lang="en-GB" dirty="0"/>
          </a:p>
        </p:txBody>
      </p:sp>
      <p:sp>
        <p:nvSpPr>
          <p:cNvPr id="7" name="TextBox 6"/>
          <p:cNvSpPr txBox="1"/>
          <p:nvPr/>
        </p:nvSpPr>
        <p:spPr>
          <a:xfrm>
            <a:off x="395536" y="5230336"/>
            <a:ext cx="8424936" cy="502920"/>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8" name="TextBox 7"/>
          <p:cNvSpPr txBox="1"/>
          <p:nvPr/>
        </p:nvSpPr>
        <p:spPr>
          <a:xfrm>
            <a:off x="3563888" y="4725144"/>
            <a:ext cx="5256584" cy="237744"/>
          </a:xfrm>
          <a:prstGeom prst="rect">
            <a:avLst/>
          </a:prstGeom>
          <a:solidFill>
            <a:srgbClr val="00B050">
              <a:alpha val="37000"/>
            </a:srgbClr>
          </a:solidFill>
        </p:spPr>
        <p:txBody>
          <a:bodyPr wrap="square" rtlCol="0">
            <a:spAutoFit/>
          </a:bodyPr>
          <a:lstStyle/>
          <a:p>
            <a:endParaRPr lang="en-GB" dirty="0"/>
          </a:p>
        </p:txBody>
      </p:sp>
      <p:sp>
        <p:nvSpPr>
          <p:cNvPr id="9" name="TextBox 8"/>
          <p:cNvSpPr txBox="1"/>
          <p:nvPr/>
        </p:nvSpPr>
        <p:spPr>
          <a:xfrm>
            <a:off x="395536" y="5733256"/>
            <a:ext cx="8424936" cy="731520"/>
          </a:xfrm>
          <a:prstGeom prst="rect">
            <a:avLst/>
          </a:prstGeom>
          <a:solidFill>
            <a:srgbClr val="FFFF00">
              <a:alpha val="37000"/>
            </a:srgbClr>
          </a:solidFill>
        </p:spPr>
        <p:txBody>
          <a:bodyPr wrap="square" rtlCol="0">
            <a:spAutoFit/>
          </a:bodyPr>
          <a:lstStyle/>
          <a:p>
            <a:endParaRPr lang="en-GB" dirty="0"/>
          </a:p>
        </p:txBody>
      </p:sp>
      <p:sp>
        <p:nvSpPr>
          <p:cNvPr id="10" name="TextBox 9"/>
          <p:cNvSpPr txBox="1"/>
          <p:nvPr/>
        </p:nvSpPr>
        <p:spPr>
          <a:xfrm>
            <a:off x="395536" y="4988048"/>
            <a:ext cx="3672408" cy="228600"/>
          </a:xfrm>
          <a:prstGeom prst="rect">
            <a:avLst/>
          </a:prstGeom>
          <a:solidFill>
            <a:srgbClr val="00B050">
              <a:alpha val="37000"/>
            </a:srgbClr>
          </a:solidFill>
        </p:spPr>
        <p:txBody>
          <a:bodyPr wrap="square" rtlCol="0">
            <a:spAutoFit/>
          </a:bodyPr>
          <a:lstStyle/>
          <a:p>
            <a:endParaRPr lang="en-GB" dirty="0"/>
          </a:p>
        </p:txBody>
      </p:sp>
      <p:sp>
        <p:nvSpPr>
          <p:cNvPr id="11" name="TextBox 10"/>
          <p:cNvSpPr txBox="1"/>
          <p:nvPr/>
        </p:nvSpPr>
        <p:spPr>
          <a:xfrm>
            <a:off x="4067944" y="4954880"/>
            <a:ext cx="4752528" cy="275456"/>
          </a:xfrm>
          <a:prstGeom prst="rect">
            <a:avLst/>
          </a:prstGeom>
          <a:solidFill>
            <a:schemeClr val="tx2">
              <a:lumMod val="60000"/>
              <a:lumOff val="40000"/>
              <a:alpha val="37000"/>
            </a:schemeClr>
          </a:solidFill>
        </p:spPr>
        <p:txBody>
          <a:bodyPr wrap="square" rtlCol="0">
            <a:spAutoFit/>
          </a:bodyPr>
          <a:lstStyle/>
          <a:p>
            <a:endParaRPr lang="en-GB" dirty="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Tree>
    <p:extLst>
      <p:ext uri="{BB962C8B-B14F-4D97-AF65-F5344CB8AC3E}">
        <p14:creationId xmlns:p14="http://schemas.microsoft.com/office/powerpoint/2010/main" val="2265481194"/>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1520" y="44624"/>
            <a:ext cx="7632848" cy="625434"/>
          </a:xfrm>
        </p:spPr>
        <p:txBody>
          <a:bodyPr>
            <a:noAutofit/>
          </a:bodyPr>
          <a:lstStyle/>
          <a:p>
            <a:r>
              <a:rPr lang="en-GB" sz="3600" dirty="0" smtClean="0"/>
              <a:t>2.3.1 – Recruitment Process - External</a:t>
            </a:r>
            <a:endParaRPr lang="en-GB" sz="3600" b="1" dirty="0" smtClean="0"/>
          </a:p>
        </p:txBody>
      </p:sp>
      <p:sp>
        <p:nvSpPr>
          <p:cNvPr id="8" name="Rectangle 7"/>
          <p:cNvSpPr/>
          <p:nvPr/>
        </p:nvSpPr>
        <p:spPr>
          <a:xfrm>
            <a:off x="323849" y="1159872"/>
            <a:ext cx="6192367" cy="5262979"/>
          </a:xfrm>
          <a:prstGeom prst="rect">
            <a:avLst/>
          </a:prstGeom>
        </p:spPr>
        <p:txBody>
          <a:bodyPr wrap="square">
            <a:spAutoFit/>
          </a:bodyPr>
          <a:lstStyle/>
          <a:p>
            <a:pPr marL="174625" indent="-174625">
              <a:buClr>
                <a:srgbClr val="00B050"/>
              </a:buClr>
              <a:buFont typeface="Arial" panose="020B0604020202020204" pitchFamily="34" charset="0"/>
              <a:buChar char="•"/>
            </a:pPr>
            <a:r>
              <a:rPr lang="en-US" sz="1600" b="1" i="1" dirty="0" smtClean="0">
                <a:latin typeface="Arial" panose="020B0604020202020204" pitchFamily="34" charset="0"/>
                <a:cs typeface="Arial" panose="020B0604020202020204" pitchFamily="34" charset="0"/>
              </a:rPr>
              <a:t>Recruitment Agencies </a:t>
            </a:r>
            <a:r>
              <a:rPr lang="en-US" sz="1600" dirty="0" smtClean="0">
                <a:latin typeface="Arial" panose="020B0604020202020204" pitchFamily="34" charset="0"/>
                <a:cs typeface="Arial" panose="020B0604020202020204" pitchFamily="34" charset="0"/>
              </a:rPr>
              <a:t>– These are specialists in recruiting employees. They will advertise and interview people for particular types of jobs. They keep details of qualifies people  on their ‘books’. When a suitable vacancy rises, they will put forward candidates to be interviewed for the job.</a:t>
            </a:r>
          </a:p>
          <a:p>
            <a:pPr marL="174625" indent="-17462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Agencies are also approached by companies who need to employ a particular type of skilled worker. The agency will send along those people who think will be suitable. This method is often used when temporary contracts need filling and where the vacancy is in another country.</a:t>
            </a:r>
          </a:p>
          <a:p>
            <a:pPr marL="174625" indent="-174625">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The use of recruitment agencies has increased in recent years. Some businesses are happy to leave the recruitment process to someone else because they have a wide range of candidates on their register. However, the services of an agency are expansive – they charge a fee for recommending the applicant which is based on a percentage of the person’s salary, if the person is successfully appointed to the job.</a:t>
            </a:r>
          </a:p>
          <a:p>
            <a:pPr marL="174625" indent="-174625">
              <a:buClr>
                <a:srgbClr val="00B050"/>
              </a:buClr>
              <a:buFont typeface="Arial" panose="020B0604020202020204" pitchFamily="34" charset="0"/>
              <a:buChar char="•"/>
            </a:pPr>
            <a:r>
              <a:rPr lang="en-US" sz="1600" b="1" i="1" dirty="0" smtClean="0">
                <a:latin typeface="Arial" panose="020B0604020202020204" pitchFamily="34" charset="0"/>
                <a:cs typeface="Arial" panose="020B0604020202020204" pitchFamily="34" charset="0"/>
              </a:rPr>
              <a:t>Centres run by the government (Job Centres)</a:t>
            </a:r>
            <a:r>
              <a:rPr lang="en-US" sz="1600" dirty="0" smtClean="0">
                <a:latin typeface="Arial" panose="020B0604020202020204" pitchFamily="34" charset="0"/>
                <a:cs typeface="Arial" panose="020B0604020202020204" pitchFamily="34" charset="0"/>
              </a:rPr>
              <a:t> – These are places where job vacancies can be advertised. Details of vacancies are given to interested people. The vacancies are usually for unskilled and semi-skilled workers.</a:t>
            </a:r>
            <a:endParaRPr lang="en-US" sz="1600" b="1" i="1" dirty="0" smtClean="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96</a:t>
            </a:r>
            <a:endParaRPr lang="en-GB" sz="2000" b="1" dirty="0">
              <a:latin typeface="Arial" panose="020B0604020202020204" pitchFamily="34" charset="0"/>
              <a:cs typeface="Arial" panose="020B0604020202020204" pitchFamily="34" charset="0"/>
            </a:endParaRPr>
          </a:p>
        </p:txBody>
      </p:sp>
      <p:pic>
        <p:nvPicPr>
          <p:cNvPr id="1026" name="Picture 2" descr="http://n7p7z3y4.ssl.hwcdn.net/images/2011/Mobile/Reed-recruitment.jpg"/>
          <p:cNvPicPr>
            <a:picLocks noChangeAspect="1" noChangeArrowheads="1"/>
          </p:cNvPicPr>
          <p:nvPr/>
        </p:nvPicPr>
        <p:blipFill rotWithShape="1">
          <a:blip r:embed="rId3">
            <a:extLst>
              <a:ext uri="{28A0092B-C50C-407E-A947-70E740481C1C}">
                <a14:useLocalDpi xmlns:a14="http://schemas.microsoft.com/office/drawing/2010/main" val="0"/>
              </a:ext>
            </a:extLst>
          </a:blip>
          <a:srcRect l="15748" t="21842" r="14323" b="15158"/>
          <a:stretch/>
        </p:blipFill>
        <p:spPr bwMode="auto">
          <a:xfrm>
            <a:off x="6588224" y="1159872"/>
            <a:ext cx="2160241" cy="1459622"/>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http://www.targetdhr.com/wp-content/uploads/2014/08/Alexa-Employment-Fair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915" r="5187"/>
          <a:stretch/>
        </p:blipFill>
        <p:spPr bwMode="auto">
          <a:xfrm>
            <a:off x="6588224" y="2725688"/>
            <a:ext cx="2160240" cy="1377476"/>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https://hbr.org/resources/images/covers/BR1210_500.png"/>
          <p:cNvPicPr>
            <a:picLocks noChangeAspect="1" noChangeArrowheads="1"/>
          </p:cNvPicPr>
          <p:nvPr/>
        </p:nvPicPr>
        <p:blipFill rotWithShape="1">
          <a:blip r:embed="rId5">
            <a:extLst>
              <a:ext uri="{28A0092B-C50C-407E-A947-70E740481C1C}">
                <a14:useLocalDpi xmlns:a14="http://schemas.microsoft.com/office/drawing/2010/main" val="0"/>
              </a:ext>
            </a:extLst>
          </a:blip>
          <a:srcRect r="-293" b="69727"/>
          <a:stretch/>
        </p:blipFill>
        <p:spPr bwMode="auto">
          <a:xfrm>
            <a:off x="6588224" y="4228382"/>
            <a:ext cx="2160240" cy="856802"/>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descr="http://i.telegraph.co.uk/multimedia/archive/01450/Unemployment_1450303c.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8224" y="5244853"/>
            <a:ext cx="2160240" cy="1352499"/>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215775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1520" y="44624"/>
            <a:ext cx="7632848" cy="625434"/>
          </a:xfrm>
        </p:spPr>
        <p:txBody>
          <a:bodyPr>
            <a:noAutofit/>
          </a:bodyPr>
          <a:lstStyle/>
          <a:p>
            <a:r>
              <a:rPr lang="en-GB" sz="3200" dirty="0" smtClean="0"/>
              <a:t>2.3.1 – Recruitment Process – Activity 8.2</a:t>
            </a:r>
            <a:endParaRPr lang="en-GB" sz="3200" b="1" dirty="0" smtClean="0"/>
          </a:p>
        </p:txBody>
      </p:sp>
      <p:sp>
        <p:nvSpPr>
          <p:cNvPr id="8" name="Rectangle 7"/>
          <p:cNvSpPr/>
          <p:nvPr/>
        </p:nvSpPr>
        <p:spPr>
          <a:xfrm>
            <a:off x="323849" y="1159872"/>
            <a:ext cx="8424615" cy="4924425"/>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600" b="1" dirty="0" smtClean="0">
                <a:latin typeface="Arial" panose="020B0604020202020204" pitchFamily="34" charset="0"/>
                <a:cs typeface="Arial" panose="020B0604020202020204" pitchFamily="34" charset="0"/>
              </a:rPr>
              <a:t>Activity 8.2 - </a:t>
            </a:r>
            <a:r>
              <a:rPr lang="en-US" sz="1600" dirty="0" smtClean="0">
                <a:latin typeface="Arial" panose="020B0604020202020204" pitchFamily="34" charset="0"/>
                <a:cs typeface="Arial" panose="020B0604020202020204" pitchFamily="34" charset="0"/>
              </a:rPr>
              <a:t>On an A4 page, use the table and fill in the gaps.</a:t>
            </a:r>
          </a:p>
          <a:p>
            <a:pPr marL="285750" indent="-285750">
              <a:buClr>
                <a:srgbClr val="00B050"/>
              </a:buClr>
              <a:buFont typeface="Wingdings 3" panose="05040102010807070707" pitchFamily="18" charset="2"/>
              <a:buChar char=""/>
            </a:pPr>
            <a:endParaRPr lang="en-US" sz="1600" dirty="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00" dirty="0" smtClean="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00" dirty="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00" dirty="0" smtClean="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00" dirty="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00" dirty="0" smtClean="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00" dirty="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00" dirty="0" smtClean="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00" dirty="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00" dirty="0" smtClean="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00" dirty="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000" dirty="0" smtClean="0">
              <a:latin typeface="Arial" panose="020B0604020202020204" pitchFamily="34" charset="0"/>
              <a:cs typeface="Arial" panose="020B0604020202020204" pitchFamily="34" charset="0"/>
            </a:endParaRPr>
          </a:p>
          <a:p>
            <a:pPr>
              <a:buClr>
                <a:srgbClr val="00B050"/>
              </a:buClr>
            </a:pPr>
            <a:r>
              <a:rPr lang="en-US" sz="1600" b="1" dirty="0" smtClean="0">
                <a:latin typeface="Arial" panose="020B0604020202020204" pitchFamily="34" charset="0"/>
                <a:cs typeface="Arial" panose="020B0604020202020204" pitchFamily="34" charset="0"/>
              </a:rPr>
              <a:t>Job Advertisement</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After the business has decided to advertise externally, the next step is to draw up the advertisement. When drawing up a job advertisement the business will need to decide:</a:t>
            </a:r>
          </a:p>
          <a:p>
            <a:pPr marL="457200" indent="-2238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What should be included on the advert</a:t>
            </a:r>
          </a:p>
          <a:p>
            <a:pPr marL="457200" indent="-2238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Where it should be placed</a:t>
            </a:r>
          </a:p>
          <a:p>
            <a:pPr marL="457200" indent="-2238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How much the advertisement will cost and is it too expensive? (Can it be afforded)</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Answering the first </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97</a:t>
            </a:r>
            <a:endParaRPr lang="en-GB" sz="2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297078852"/>
              </p:ext>
            </p:extLst>
          </p:nvPr>
        </p:nvGraphicFramePr>
        <p:xfrm>
          <a:off x="323528" y="1556792"/>
          <a:ext cx="8424936" cy="2621280"/>
        </p:xfrm>
        <a:graphic>
          <a:graphicData uri="http://schemas.openxmlformats.org/drawingml/2006/table">
            <a:tbl>
              <a:tblPr firstRow="1" bandRow="1">
                <a:tableStyleId>{5C22544A-7EE6-4342-B048-85BDC9FD1C3A}</a:tableStyleId>
              </a:tblPr>
              <a:tblGrid>
                <a:gridCol w="3312368"/>
                <a:gridCol w="1129195"/>
                <a:gridCol w="1376074"/>
                <a:gridCol w="2607299"/>
              </a:tblGrid>
              <a:tr h="282390">
                <a:tc>
                  <a:txBody>
                    <a:bodyPr/>
                    <a:lstStyle/>
                    <a:p>
                      <a:r>
                        <a:rPr lang="en-US" sz="1300" dirty="0" smtClean="0">
                          <a:latin typeface="Arial" panose="020B0604020202020204" pitchFamily="34" charset="0"/>
                          <a:cs typeface="Arial" panose="020B0604020202020204" pitchFamily="34" charset="0"/>
                        </a:rPr>
                        <a:t>Method of Recruitment</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Advantages</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Disadvantages</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Examples of Jobs</a:t>
                      </a:r>
                      <a:r>
                        <a:rPr lang="en-US" sz="1300" baseline="0" dirty="0" smtClean="0">
                          <a:latin typeface="Arial" panose="020B0604020202020204" pitchFamily="34" charset="0"/>
                          <a:cs typeface="Arial" panose="020B0604020202020204" pitchFamily="34" charset="0"/>
                        </a:rPr>
                        <a:t> suitable for this method of recruitment</a:t>
                      </a:r>
                      <a:endParaRPr lang="en-GB" sz="1300" dirty="0">
                        <a:latin typeface="Arial" panose="020B0604020202020204" pitchFamily="34" charset="0"/>
                        <a:cs typeface="Arial" panose="020B0604020202020204" pitchFamily="34" charset="0"/>
                      </a:endParaRPr>
                    </a:p>
                  </a:txBody>
                  <a:tcPr/>
                </a:tc>
              </a:tr>
              <a:tr h="397111">
                <a:tc>
                  <a:txBody>
                    <a:bodyPr/>
                    <a:lstStyle/>
                    <a:p>
                      <a:r>
                        <a:rPr lang="en-US" sz="1300" b="1" dirty="0" smtClean="0">
                          <a:latin typeface="Arial" panose="020B0604020202020204" pitchFamily="34" charset="0"/>
                          <a:cs typeface="Arial" panose="020B0604020202020204" pitchFamily="34" charset="0"/>
                        </a:rPr>
                        <a:t>Internal:</a:t>
                      </a:r>
                    </a:p>
                    <a:p>
                      <a:r>
                        <a:rPr lang="en-US" sz="1300" b="0" dirty="0" smtClean="0">
                          <a:latin typeface="Arial" panose="020B0604020202020204" pitchFamily="34" charset="0"/>
                          <a:cs typeface="Arial" panose="020B0604020202020204" pitchFamily="34" charset="0"/>
                        </a:rPr>
                        <a:t>Noticeboard</a:t>
                      </a:r>
                      <a:r>
                        <a:rPr lang="en-US" sz="1300" b="0" baseline="0" dirty="0" smtClean="0">
                          <a:latin typeface="Arial" panose="020B0604020202020204" pitchFamily="34" charset="0"/>
                          <a:cs typeface="Arial" panose="020B0604020202020204" pitchFamily="34" charset="0"/>
                        </a:rPr>
                        <a:t> at the company or newsletter.</a:t>
                      </a:r>
                      <a:endParaRPr lang="en-GB" sz="1300" b="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r>
              <a:tr h="282390">
                <a:tc>
                  <a:txBody>
                    <a:bodyPr/>
                    <a:lstStyle/>
                    <a:p>
                      <a:r>
                        <a:rPr lang="en-US" sz="1300" b="1" dirty="0" smtClean="0">
                          <a:latin typeface="Arial" panose="020B0604020202020204" pitchFamily="34" charset="0"/>
                          <a:cs typeface="Arial" panose="020B0604020202020204" pitchFamily="34" charset="0"/>
                        </a:rPr>
                        <a:t>External:</a:t>
                      </a:r>
                    </a:p>
                    <a:p>
                      <a:r>
                        <a:rPr lang="en-US" sz="1300" b="0" dirty="0" smtClean="0">
                          <a:latin typeface="Arial" panose="020B0604020202020204" pitchFamily="34" charset="0"/>
                          <a:cs typeface="Arial" panose="020B0604020202020204" pitchFamily="34" charset="0"/>
                        </a:rPr>
                        <a:t>Local Newspapers</a:t>
                      </a:r>
                      <a:endParaRPr lang="en-GB" sz="1300" b="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r>
              <a:tr h="167669">
                <a:tc>
                  <a:txBody>
                    <a:bodyPr/>
                    <a:lstStyle/>
                    <a:p>
                      <a:r>
                        <a:rPr lang="en-US" sz="1300" dirty="0" smtClean="0">
                          <a:latin typeface="Arial" panose="020B0604020202020204" pitchFamily="34" charset="0"/>
                          <a:cs typeface="Arial" panose="020B0604020202020204" pitchFamily="34" charset="0"/>
                        </a:rPr>
                        <a:t>National Newspapers</a:t>
                      </a:r>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r>
              <a:tr h="167669">
                <a:tc>
                  <a:txBody>
                    <a:bodyPr/>
                    <a:lstStyle/>
                    <a:p>
                      <a:r>
                        <a:rPr lang="en-US" sz="1300" dirty="0" smtClean="0">
                          <a:latin typeface="Arial" panose="020B0604020202020204" pitchFamily="34" charset="0"/>
                          <a:cs typeface="Arial" panose="020B0604020202020204" pitchFamily="34" charset="0"/>
                        </a:rPr>
                        <a:t>Specialist magazines</a:t>
                      </a:r>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r>
              <a:tr h="167669">
                <a:tc>
                  <a:txBody>
                    <a:bodyPr/>
                    <a:lstStyle/>
                    <a:p>
                      <a:r>
                        <a:rPr lang="en-US" sz="1300" dirty="0" smtClean="0">
                          <a:latin typeface="Arial" panose="020B0604020202020204" pitchFamily="34" charset="0"/>
                          <a:cs typeface="Arial" panose="020B0604020202020204" pitchFamily="34" charset="0"/>
                        </a:rPr>
                        <a:t>Recruitment Agencies</a:t>
                      </a:r>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r>
              <a:tr h="277631">
                <a:tc>
                  <a:txBody>
                    <a:bodyPr/>
                    <a:lstStyle/>
                    <a:p>
                      <a:r>
                        <a:rPr lang="en-US" sz="1300" dirty="0" smtClean="0">
                          <a:latin typeface="Arial" panose="020B0604020202020204" pitchFamily="34" charset="0"/>
                          <a:cs typeface="Arial" panose="020B0604020202020204" pitchFamily="34" charset="0"/>
                        </a:rPr>
                        <a:t>Government-run job Centres.</a:t>
                      </a:r>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c>
                  <a:txBody>
                    <a:bodyPr/>
                    <a:lstStyle/>
                    <a:p>
                      <a:endParaRPr lang="en-GB" sz="1300" dirty="0">
                        <a:latin typeface="Arial" panose="020B0604020202020204" pitchFamily="34" charset="0"/>
                        <a:cs typeface="Arial" panose="020B0604020202020204" pitchFamily="34" charset="0"/>
                      </a:endParaRPr>
                    </a:p>
                  </a:txBody>
                  <a:tcPr/>
                </a:tc>
              </a:tr>
            </a:tbl>
          </a:graphicData>
        </a:graphic>
      </p:graphicFrame>
      <p:sp>
        <p:nvSpPr>
          <p:cNvPr id="3" name="TextBox 2"/>
          <p:cNvSpPr txBox="1"/>
          <p:nvPr/>
        </p:nvSpPr>
        <p:spPr>
          <a:xfrm>
            <a:off x="8388424" y="2060848"/>
            <a:ext cx="216024"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979821804"/>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1520" y="44624"/>
            <a:ext cx="7632848" cy="625434"/>
          </a:xfrm>
        </p:spPr>
        <p:txBody>
          <a:bodyPr>
            <a:noAutofit/>
          </a:bodyPr>
          <a:lstStyle/>
          <a:p>
            <a:r>
              <a:rPr lang="en-GB" sz="3200" dirty="0" smtClean="0"/>
              <a:t>2.3.1 – Recruitment Process – Activity 8.2</a:t>
            </a:r>
            <a:endParaRPr lang="en-GB" sz="3200" b="1" dirty="0" smtClean="0"/>
          </a:p>
        </p:txBody>
      </p:sp>
      <p:sp>
        <p:nvSpPr>
          <p:cNvPr id="8" name="Rectangle 7"/>
          <p:cNvSpPr/>
          <p:nvPr/>
        </p:nvSpPr>
        <p:spPr>
          <a:xfrm>
            <a:off x="323849" y="1159872"/>
            <a:ext cx="8424615" cy="5509200"/>
          </a:xfrm>
          <a:prstGeom prst="rect">
            <a:avLst/>
          </a:prstGeom>
        </p:spPr>
        <p:txBody>
          <a:bodyPr wrap="square">
            <a:spAutoFit/>
          </a:bodyPr>
          <a:lstStyle/>
          <a:p>
            <a:pPr>
              <a:buClr>
                <a:srgbClr val="00B050"/>
              </a:buClr>
            </a:pPr>
            <a:r>
              <a:rPr lang="en-US" sz="1600" b="1" dirty="0" smtClean="0">
                <a:latin typeface="Arial" panose="020B0604020202020204" pitchFamily="34" charset="0"/>
                <a:cs typeface="Arial" panose="020B0604020202020204" pitchFamily="34" charset="0"/>
              </a:rPr>
              <a:t>Job Advertisement</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After the business has decided to advertise externally, the next step is to draw up the advertisement. When drawing up a job advertisement the business will need to decide:</a:t>
            </a:r>
          </a:p>
          <a:p>
            <a:pPr marL="457200" indent="-2238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What should be included on the advert</a:t>
            </a:r>
          </a:p>
          <a:p>
            <a:pPr marL="457200" indent="-2238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Where it should be placed</a:t>
            </a:r>
          </a:p>
          <a:p>
            <a:pPr marL="457200" indent="-2238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How much the advertisement will cost and is it too expensive? (Can it be afforded)</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Answering the first question is straightforward – information about the job has to be included. This will usually be the duties involved, qualifications required, salary, conditions of employment, and information about the method of application (whether it is by letter if application of CV or should they request and fill in an application form from the business).</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Answers to other questions will depend on the vacancy being filled and whether it is a senior position or one which does not require qualifications.</a:t>
            </a:r>
          </a:p>
          <a:p>
            <a:pPr>
              <a:buClr>
                <a:srgbClr val="00B050"/>
              </a:buClr>
            </a:pPr>
            <a:r>
              <a:rPr lang="en-US" sz="1600" b="1" dirty="0" smtClean="0">
                <a:solidFill>
                  <a:srgbClr val="FF0000"/>
                </a:solidFill>
                <a:latin typeface="Arial" panose="020B0604020202020204" pitchFamily="34" charset="0"/>
                <a:cs typeface="Arial" panose="020B0604020202020204" pitchFamily="34" charset="0"/>
              </a:rPr>
              <a:t>Activity 8.3</a:t>
            </a:r>
          </a:p>
          <a:p>
            <a:pPr marL="285750" indent="-285750">
              <a:buClr>
                <a:srgbClr val="00B050"/>
              </a:buClr>
              <a:buFont typeface="Wingdings 3" panose="05040102010807070707" pitchFamily="18" charset="2"/>
              <a:buChar char=""/>
            </a:pPr>
            <a:r>
              <a:rPr lang="en-US" sz="1600" dirty="0" smtClean="0">
                <a:solidFill>
                  <a:srgbClr val="FF0000"/>
                </a:solidFill>
                <a:latin typeface="Arial" panose="020B0604020202020204" pitchFamily="34" charset="0"/>
                <a:cs typeface="Arial" panose="020B0604020202020204" pitchFamily="34" charset="0"/>
              </a:rPr>
              <a:t>Read the case study on the next page.</a:t>
            </a:r>
          </a:p>
          <a:p>
            <a:pPr marL="568325" indent="-280988">
              <a:buClr>
                <a:srgbClr val="00B050"/>
              </a:buClr>
              <a:buFont typeface="+mj-lt"/>
              <a:buAutoNum type="alphaLcParenR"/>
            </a:pPr>
            <a:r>
              <a:rPr lang="en-US" sz="1600" dirty="0" smtClean="0">
                <a:solidFill>
                  <a:srgbClr val="FF0000"/>
                </a:solidFill>
                <a:latin typeface="Arial" panose="020B0604020202020204" pitchFamily="34" charset="0"/>
                <a:cs typeface="Arial" panose="020B0604020202020204" pitchFamily="34" charset="0"/>
              </a:rPr>
              <a:t>Which advert would have appeared in a national newspaper and which would have been in the local newspaper? Explain your choice.</a:t>
            </a:r>
          </a:p>
          <a:p>
            <a:pPr marL="568325" indent="-280988">
              <a:buClr>
                <a:srgbClr val="00B050"/>
              </a:buClr>
              <a:buFont typeface="+mj-lt"/>
              <a:buAutoNum type="alphaLcParenR"/>
            </a:pPr>
            <a:r>
              <a:rPr lang="en-US" sz="1600" dirty="0" smtClean="0">
                <a:solidFill>
                  <a:srgbClr val="FF0000"/>
                </a:solidFill>
                <a:latin typeface="Arial" panose="020B0604020202020204" pitchFamily="34" charset="0"/>
                <a:cs typeface="Arial" panose="020B0604020202020204" pitchFamily="34" charset="0"/>
              </a:rPr>
              <a:t>Design your own advertisement for the job for which you drew up a job description and job specification  in the previous tasks. Where would you place this advertisement, and why?</a:t>
            </a:r>
          </a:p>
          <a:p>
            <a:pPr marL="568325" indent="-280988">
              <a:buClr>
                <a:srgbClr val="00B050"/>
              </a:buClr>
              <a:buFont typeface="+mj-lt"/>
              <a:buAutoNum type="alphaLcParenR"/>
            </a:pPr>
            <a:r>
              <a:rPr lang="en-US" sz="1600" dirty="0" smtClean="0">
                <a:solidFill>
                  <a:srgbClr val="FF0000"/>
                </a:solidFill>
                <a:latin typeface="Arial" panose="020B0604020202020204" pitchFamily="34" charset="0"/>
                <a:cs typeface="Arial" panose="020B0604020202020204" pitchFamily="34" charset="0"/>
              </a:rPr>
              <a:t>Compare your advert with that of other students in your group. Which would be most likely to attract the best people to apply for the job and why?</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97</a:t>
            </a:r>
            <a:endParaRPr lang="en-GB" sz="2000" b="1" dirty="0">
              <a:latin typeface="Arial" panose="020B0604020202020204" pitchFamily="34" charset="0"/>
              <a:cs typeface="Arial" panose="020B0604020202020204" pitchFamily="34" charset="0"/>
            </a:endParaRPr>
          </a:p>
        </p:txBody>
      </p:sp>
      <p:sp>
        <p:nvSpPr>
          <p:cNvPr id="7" name="TextBox 6">
            <a:hlinkClick r:id="rId3" action="ppaction://hlinkfile"/>
          </p:cNvPr>
          <p:cNvSpPr txBox="1"/>
          <p:nvPr/>
        </p:nvSpPr>
        <p:spPr>
          <a:xfrm>
            <a:off x="8328654" y="4293096"/>
            <a:ext cx="432047"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134968390"/>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1520" y="44624"/>
            <a:ext cx="7632848" cy="625434"/>
          </a:xfrm>
        </p:spPr>
        <p:txBody>
          <a:bodyPr>
            <a:noAutofit/>
          </a:bodyPr>
          <a:lstStyle/>
          <a:p>
            <a:r>
              <a:rPr lang="en-GB" sz="3200" dirty="0" smtClean="0"/>
              <a:t>2.3.1 – Recruitment Process – Activity 8.2</a:t>
            </a:r>
            <a:endParaRPr lang="en-GB" sz="3200" b="1" dirty="0" smtClean="0"/>
          </a:p>
        </p:txBody>
      </p:sp>
      <p:sp>
        <p:nvSpPr>
          <p:cNvPr id="8" name="Rectangle 7"/>
          <p:cNvSpPr/>
          <p:nvPr/>
        </p:nvSpPr>
        <p:spPr>
          <a:xfrm>
            <a:off x="323849" y="1159872"/>
            <a:ext cx="8424615" cy="5489195"/>
          </a:xfrm>
          <a:prstGeom prst="rect">
            <a:avLst/>
          </a:prstGeom>
        </p:spPr>
        <p:txBody>
          <a:bodyPr wrap="square">
            <a:spAutoFit/>
          </a:bodyPr>
          <a:lstStyle/>
          <a:p>
            <a:pPr>
              <a:buClr>
                <a:srgbClr val="00B050"/>
              </a:buClr>
            </a:pPr>
            <a:r>
              <a:rPr lang="en-US" sz="1670" b="1" dirty="0" smtClean="0">
                <a:solidFill>
                  <a:srgbClr val="FF0000"/>
                </a:solidFill>
                <a:latin typeface="Arial" panose="020B0604020202020204" pitchFamily="34" charset="0"/>
                <a:cs typeface="Arial" panose="020B0604020202020204" pitchFamily="34" charset="0"/>
              </a:rPr>
              <a:t>Case Study Example</a:t>
            </a:r>
          </a:p>
          <a:p>
            <a:pPr>
              <a:buClr>
                <a:srgbClr val="00B050"/>
              </a:buClr>
            </a:pPr>
            <a:r>
              <a:rPr lang="en-US" sz="1670" b="1" dirty="0" smtClean="0">
                <a:solidFill>
                  <a:schemeClr val="tx2">
                    <a:lumMod val="60000"/>
                    <a:lumOff val="40000"/>
                  </a:schemeClr>
                </a:solidFill>
                <a:latin typeface="Arial" panose="020B0604020202020204" pitchFamily="34" charset="0"/>
                <a:cs typeface="Arial" panose="020B0604020202020204" pitchFamily="34" charset="0"/>
              </a:rPr>
              <a:t>Night Cashier</a:t>
            </a:r>
          </a:p>
          <a:p>
            <a:pPr marL="285750" indent="-285750">
              <a:buClr>
                <a:srgbClr val="00B050"/>
              </a:buClr>
              <a:buFont typeface="Wingdings 3" panose="05040102010807070707" pitchFamily="18" charset="2"/>
              <a:buChar char=""/>
            </a:pPr>
            <a:r>
              <a:rPr lang="en-US" sz="1670" dirty="0" smtClean="0">
                <a:solidFill>
                  <a:schemeClr val="tx2">
                    <a:lumMod val="60000"/>
                    <a:lumOff val="40000"/>
                  </a:schemeClr>
                </a:solidFill>
                <a:latin typeface="Arial" panose="020B0604020202020204" pitchFamily="34" charset="0"/>
                <a:cs typeface="Arial" panose="020B0604020202020204" pitchFamily="34" charset="0"/>
              </a:rPr>
              <a:t>Night Cashier for a busy petrol station, 38 hours per week, Wed to Sat, 22.00 - 07.30, $9.50 per hour. Start immediately. Tel: 1122 334455</a:t>
            </a:r>
          </a:p>
          <a:p>
            <a:pPr>
              <a:buClr>
                <a:srgbClr val="00B050"/>
              </a:buClr>
            </a:pPr>
            <a:r>
              <a:rPr lang="en-US" sz="1670" b="1" dirty="0" smtClean="0">
                <a:solidFill>
                  <a:srgbClr val="FF0000"/>
                </a:solidFill>
                <a:latin typeface="Arial" panose="020B0604020202020204" pitchFamily="34" charset="0"/>
                <a:cs typeface="Arial" panose="020B0604020202020204" pitchFamily="34" charset="0"/>
              </a:rPr>
              <a:t>Industrial Engineering professional</a:t>
            </a:r>
          </a:p>
          <a:p>
            <a:pPr marL="285750" indent="-285750">
              <a:buClr>
                <a:srgbClr val="00B050"/>
              </a:buClr>
              <a:buFont typeface="Wingdings 3" panose="05040102010807070707" pitchFamily="18" charset="2"/>
              <a:buChar char=""/>
            </a:pPr>
            <a:r>
              <a:rPr lang="en-US" sz="1670" dirty="0" smtClean="0">
                <a:solidFill>
                  <a:srgbClr val="FF0000"/>
                </a:solidFill>
                <a:latin typeface="Arial" panose="020B0604020202020204" pitchFamily="34" charset="0"/>
                <a:cs typeface="Arial" panose="020B0604020202020204" pitchFamily="34" charset="0"/>
              </a:rPr>
              <a:t>Multi-site role throughout the country based in New-Cairo. Competitive rate of pay with fringe benefits. Bestmattresses Ltd. Is a leading manufacturer of memory foam mattresses in 16 countries and a major supplier to the home country’s furniture industry.</a:t>
            </a:r>
          </a:p>
          <a:p>
            <a:pPr marL="285750" indent="-285750">
              <a:buClr>
                <a:srgbClr val="00B050"/>
              </a:buClr>
              <a:buFont typeface="Wingdings 3" panose="05040102010807070707" pitchFamily="18" charset="2"/>
              <a:buChar char=""/>
            </a:pPr>
            <a:r>
              <a:rPr lang="en-US" sz="1670" dirty="0" smtClean="0">
                <a:solidFill>
                  <a:srgbClr val="FF0000"/>
                </a:solidFill>
                <a:latin typeface="Arial" panose="020B0604020202020204" pitchFamily="34" charset="0"/>
                <a:cs typeface="Arial" panose="020B0604020202020204" pitchFamily="34" charset="0"/>
              </a:rPr>
              <a:t>Appealing to results-orientated professional, responsibilities will include performance improvement, business analysis, project management and capital expenditure appraisal.</a:t>
            </a:r>
          </a:p>
          <a:p>
            <a:pPr marL="285750" indent="-285750">
              <a:buClr>
                <a:srgbClr val="00B050"/>
              </a:buClr>
              <a:buFont typeface="Wingdings 3" panose="05040102010807070707" pitchFamily="18" charset="2"/>
              <a:buChar char=""/>
            </a:pPr>
            <a:r>
              <a:rPr lang="en-US" sz="1670" dirty="0" smtClean="0">
                <a:solidFill>
                  <a:srgbClr val="FF0000"/>
                </a:solidFill>
                <a:latin typeface="Arial" panose="020B0604020202020204" pitchFamily="34" charset="0"/>
                <a:cs typeface="Arial" panose="020B0604020202020204" pitchFamily="34" charset="0"/>
              </a:rPr>
              <a:t>You will be a graduate of caliber, numerate and PC literate, with at least 3 years’ experience in manufacturing.</a:t>
            </a:r>
          </a:p>
          <a:p>
            <a:pPr marL="285750" indent="-285750">
              <a:buClr>
                <a:srgbClr val="00B050"/>
              </a:buClr>
              <a:buFont typeface="Wingdings 3" panose="05040102010807070707" pitchFamily="18" charset="2"/>
              <a:buChar char=""/>
            </a:pPr>
            <a:r>
              <a:rPr lang="en-US" sz="1670" dirty="0" smtClean="0">
                <a:solidFill>
                  <a:srgbClr val="FF0000"/>
                </a:solidFill>
                <a:latin typeface="Arial" panose="020B0604020202020204" pitchFamily="34" charset="0"/>
                <a:cs typeface="Arial" panose="020B0604020202020204" pitchFamily="34" charset="0"/>
              </a:rPr>
              <a:t>{Please write with full CV to: Mr. M. Ahmed, MD, Bestmattresses Ltd. Suez Road, new Cairo, 1234 57788.</a:t>
            </a:r>
            <a:endParaRPr lang="en-US" sz="1670" dirty="0">
              <a:solidFill>
                <a:srgbClr val="FF0000"/>
              </a:solidFill>
              <a:latin typeface="Arial" panose="020B0604020202020204" pitchFamily="34" charset="0"/>
              <a:cs typeface="Arial" panose="020B0604020202020204" pitchFamily="34" charset="0"/>
            </a:endParaRPr>
          </a:p>
          <a:p>
            <a:pPr>
              <a:buClr>
                <a:srgbClr val="00B050"/>
              </a:buClr>
            </a:pPr>
            <a:r>
              <a:rPr lang="en-US" sz="1670" b="1" dirty="0" smtClean="0">
                <a:solidFill>
                  <a:schemeClr val="tx2">
                    <a:lumMod val="60000"/>
                    <a:lumOff val="40000"/>
                  </a:schemeClr>
                </a:solidFill>
                <a:latin typeface="Arial" panose="020B0604020202020204" pitchFamily="34" charset="0"/>
                <a:cs typeface="Arial" panose="020B0604020202020204" pitchFamily="34" charset="0"/>
              </a:rPr>
              <a:t>Administration Assistant required $15.00 per hour</a:t>
            </a:r>
          </a:p>
          <a:p>
            <a:pPr marL="285750" indent="-285750">
              <a:buClr>
                <a:srgbClr val="00B050"/>
              </a:buClr>
              <a:buFont typeface="Wingdings 3" panose="05040102010807070707" pitchFamily="18" charset="2"/>
              <a:buChar char=""/>
            </a:pPr>
            <a:r>
              <a:rPr lang="en-US" sz="1670" dirty="0" smtClean="0">
                <a:solidFill>
                  <a:schemeClr val="tx2">
                    <a:lumMod val="60000"/>
                    <a:lumOff val="40000"/>
                  </a:schemeClr>
                </a:solidFill>
                <a:latin typeface="Arial" panose="020B0604020202020204" pitchFamily="34" charset="0"/>
                <a:cs typeface="Arial" panose="020B0604020202020204" pitchFamily="34" charset="0"/>
              </a:rPr>
              <a:t>Good all-round administration skills needed to undertake a variety of duties within the organisation. Knowledge of WORD or similar package essential. Immediate start.</a:t>
            </a:r>
          </a:p>
          <a:p>
            <a:pPr marL="285750" indent="-285750">
              <a:buClr>
                <a:srgbClr val="00B050"/>
              </a:buClr>
              <a:buFont typeface="Wingdings 3" panose="05040102010807070707" pitchFamily="18" charset="2"/>
              <a:buChar char=""/>
            </a:pPr>
            <a:r>
              <a:rPr lang="en-US" sz="1670" dirty="0" smtClean="0">
                <a:solidFill>
                  <a:schemeClr val="tx2">
                    <a:lumMod val="60000"/>
                    <a:lumOff val="40000"/>
                  </a:schemeClr>
                </a:solidFill>
                <a:latin typeface="Arial" panose="020B0604020202020204" pitchFamily="34" charset="0"/>
                <a:cs typeface="Arial" panose="020B0604020202020204" pitchFamily="34" charset="0"/>
              </a:rPr>
              <a:t>Please write or telephone for an application form from:</a:t>
            </a:r>
          </a:p>
          <a:p>
            <a:pPr marL="285750" indent="-285750">
              <a:buClr>
                <a:srgbClr val="00B050"/>
              </a:buClr>
              <a:buFont typeface="Wingdings 3" panose="05040102010807070707" pitchFamily="18" charset="2"/>
              <a:buChar char=""/>
            </a:pPr>
            <a:r>
              <a:rPr lang="en-US" sz="1670" dirty="0" smtClean="0">
                <a:solidFill>
                  <a:schemeClr val="tx2">
                    <a:lumMod val="60000"/>
                    <a:lumOff val="40000"/>
                  </a:schemeClr>
                </a:solidFill>
                <a:latin typeface="Arial" panose="020B0604020202020204" pitchFamily="34" charset="0"/>
                <a:cs typeface="Arial" panose="020B0604020202020204" pitchFamily="34" charset="0"/>
              </a:rPr>
              <a:t>Mr. A. Khalid, ZYX Ltd. 1234 Suez Road, new Cairo, 456291. Tel: 20 234556</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97</a:t>
            </a:r>
            <a:endParaRPr lang="en-GB" sz="200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328654" y="4293096"/>
            <a:ext cx="432047"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921905458"/>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1520" y="44624"/>
            <a:ext cx="7632848" cy="625434"/>
          </a:xfrm>
        </p:spPr>
        <p:txBody>
          <a:bodyPr>
            <a:noAutofit/>
          </a:bodyPr>
          <a:lstStyle/>
          <a:p>
            <a:r>
              <a:rPr lang="en-GB" sz="2400" dirty="0" smtClean="0"/>
              <a:t>2.3.1 – Recruitment Process – Application Forms and CV’s</a:t>
            </a:r>
            <a:endParaRPr lang="en-GB" sz="2400" b="1" dirty="0" smtClean="0"/>
          </a:p>
        </p:txBody>
      </p:sp>
      <p:sp>
        <p:nvSpPr>
          <p:cNvPr id="8" name="Rectangle 7"/>
          <p:cNvSpPr/>
          <p:nvPr/>
        </p:nvSpPr>
        <p:spPr>
          <a:xfrm>
            <a:off x="323849" y="1159872"/>
            <a:ext cx="8424615" cy="5392245"/>
          </a:xfrm>
          <a:prstGeom prst="rect">
            <a:avLst/>
          </a:prstGeom>
        </p:spPr>
        <p:txBody>
          <a:bodyPr wrap="square">
            <a:spAutoFit/>
          </a:bodyPr>
          <a:lstStyle/>
          <a:p>
            <a:pPr>
              <a:buClr>
                <a:srgbClr val="00B050"/>
              </a:buClr>
            </a:pPr>
            <a:r>
              <a:rPr lang="en-US" sz="1640" b="1" dirty="0" smtClean="0">
                <a:latin typeface="Arial" panose="020B0604020202020204" pitchFamily="34" charset="0"/>
                <a:cs typeface="Arial" panose="020B0604020202020204" pitchFamily="34" charset="0"/>
              </a:rPr>
              <a:t>Application Forms and CV’s</a:t>
            </a:r>
          </a:p>
          <a:p>
            <a:pPr marL="285750" indent="-285750">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A job advertisement will require the applicant to apply in writing. This can either be by requesting, and then filling in, an application form, or by writing a letter of application and enclosing a curriculum vitae (CV) or résumé. A CV or </a:t>
            </a:r>
            <a:r>
              <a:rPr lang="en-US" sz="1640" dirty="0">
                <a:latin typeface="Arial" panose="020B0604020202020204" pitchFamily="34" charset="0"/>
                <a:cs typeface="Arial" panose="020B0604020202020204" pitchFamily="34" charset="0"/>
              </a:rPr>
              <a:t>résumé</a:t>
            </a:r>
            <a:r>
              <a:rPr lang="en-US" sz="1640" dirty="0" smtClean="0">
                <a:latin typeface="Arial" panose="020B0604020202020204" pitchFamily="34" charset="0"/>
                <a:cs typeface="Arial" panose="020B0604020202020204" pitchFamily="34" charset="0"/>
              </a:rPr>
              <a:t> is a summary of a person’s qualifications, experience and qualities, and is written in a standard format.</a:t>
            </a:r>
          </a:p>
          <a:p>
            <a:pPr marL="285750" indent="-285750">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A business will use the application forms, or letters and CV’s, to see which of the applicants match the job specification. The applicants who are closest match are the ones who will be invited for an interview – the selection stage. A shortlist will be drawn up.</a:t>
            </a:r>
          </a:p>
          <a:p>
            <a:pPr marL="285750" indent="-285750">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A curriculum vitae (CV) or résumé must be well laid out and clear. It should usually contain the following details:</a:t>
            </a:r>
          </a:p>
          <a:p>
            <a:pPr marL="285750" indent="-285750">
              <a:buClr>
                <a:srgbClr val="00B050"/>
              </a:buClr>
              <a:buFont typeface="Wingdings 3" panose="05040102010807070707" pitchFamily="18" charset="2"/>
              <a:buChar char=""/>
            </a:pPr>
            <a:endParaRPr lang="en-US" dirty="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40" dirty="0" smtClean="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40" dirty="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endParaRPr lang="en-US" sz="1640" dirty="0" smtClean="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The letter of application should outline briefly:</a:t>
            </a:r>
          </a:p>
          <a:p>
            <a:pPr marL="568325" indent="-285750">
              <a:buClr>
                <a:srgbClr val="00B050"/>
              </a:buClr>
              <a:buFont typeface="Arial" panose="020B0604020202020204" pitchFamily="34" charset="0"/>
              <a:buChar char="•"/>
            </a:pPr>
            <a:r>
              <a:rPr lang="en-US" sz="1640" dirty="0" smtClean="0">
                <a:latin typeface="Arial" panose="020B0604020202020204" pitchFamily="34" charset="0"/>
                <a:cs typeface="Arial" panose="020B0604020202020204" pitchFamily="34" charset="0"/>
              </a:rPr>
              <a:t>Why the applicant wants the job</a:t>
            </a:r>
          </a:p>
          <a:p>
            <a:pPr marL="568325" indent="-285750">
              <a:buClr>
                <a:srgbClr val="00B050"/>
              </a:buClr>
              <a:buFont typeface="Arial" panose="020B0604020202020204" pitchFamily="34" charset="0"/>
              <a:buChar char="•"/>
            </a:pPr>
            <a:r>
              <a:rPr lang="en-US" sz="1640" dirty="0" smtClean="0">
                <a:latin typeface="Arial" panose="020B0604020202020204" pitchFamily="34" charset="0"/>
                <a:cs typeface="Arial" panose="020B0604020202020204" pitchFamily="34" charset="0"/>
              </a:rPr>
              <a:t>Why the applicant feels he/she would be suitable.</a:t>
            </a:r>
          </a:p>
          <a:p>
            <a:pPr marL="285750" indent="-285750">
              <a:buClr>
                <a:srgbClr val="00B050"/>
              </a:buClr>
              <a:buFont typeface="Wingdings 3" panose="05040102010807070707" pitchFamily="18" charset="2"/>
              <a:buChar char=""/>
            </a:pPr>
            <a:r>
              <a:rPr lang="en-US" sz="1640" dirty="0" smtClean="0">
                <a:latin typeface="Arial" panose="020B0604020202020204" pitchFamily="34" charset="0"/>
                <a:cs typeface="Arial" panose="020B0604020202020204" pitchFamily="34" charset="0"/>
              </a:rPr>
              <a:t>Application forms are sometimes completed in place of the CV and usually ask for the same information. They may sometimes ask for other information that is specifically relevant to the job.</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98</a:t>
            </a:r>
            <a:endParaRPr lang="en-GB" sz="2000" b="1"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925186112"/>
              </p:ext>
            </p:extLst>
          </p:nvPr>
        </p:nvGraphicFramePr>
        <p:xfrm>
          <a:off x="323848" y="4005064"/>
          <a:ext cx="8424615" cy="949960"/>
        </p:xfrm>
        <a:graphic>
          <a:graphicData uri="http://schemas.openxmlformats.org/drawingml/2006/table">
            <a:tbl>
              <a:tblPr firstRow="1" bandRow="1">
                <a:tableStyleId>{5940675A-B579-460E-94D1-54222C63F5DA}</a:tableStyleId>
              </a:tblPr>
              <a:tblGrid>
                <a:gridCol w="1007792"/>
                <a:gridCol w="1224136"/>
                <a:gridCol w="1944216"/>
                <a:gridCol w="1584176"/>
                <a:gridCol w="2664295"/>
              </a:tblGrid>
              <a:tr h="370840">
                <a:tc>
                  <a:txBody>
                    <a:bodyPr/>
                    <a:lstStyle/>
                    <a:p>
                      <a:pPr algn="ctr"/>
                      <a:r>
                        <a:rPr lang="en-US" sz="1600" dirty="0" smtClean="0">
                          <a:latin typeface="Arial" panose="020B0604020202020204" pitchFamily="34" charset="0"/>
                          <a:cs typeface="Arial" panose="020B0604020202020204" pitchFamily="34" charset="0"/>
                        </a:rPr>
                        <a:t>Name</a:t>
                      </a:r>
                      <a:endParaRPr lang="en-GB" sz="1600" dirty="0">
                        <a:latin typeface="Arial" panose="020B0604020202020204" pitchFamily="34" charset="0"/>
                        <a:cs typeface="Arial" panose="020B0604020202020204" pitchFamily="34" charset="0"/>
                      </a:endParaRPr>
                    </a:p>
                  </a:txBody>
                  <a:tcPr/>
                </a:tc>
                <a:tc>
                  <a:txBody>
                    <a:bodyPr/>
                    <a:lstStyle/>
                    <a:p>
                      <a:pPr algn="ctr"/>
                      <a:r>
                        <a:rPr lang="en-US" sz="1600" dirty="0" smtClean="0">
                          <a:latin typeface="Arial" panose="020B0604020202020204" pitchFamily="34" charset="0"/>
                          <a:cs typeface="Arial" panose="020B0604020202020204" pitchFamily="34" charset="0"/>
                        </a:rPr>
                        <a:t>Address</a:t>
                      </a:r>
                      <a:endParaRPr lang="en-GB" sz="1600" dirty="0">
                        <a:latin typeface="Arial" panose="020B0604020202020204" pitchFamily="34" charset="0"/>
                        <a:cs typeface="Arial" panose="020B0604020202020204" pitchFamily="34" charset="0"/>
                      </a:endParaRPr>
                    </a:p>
                  </a:txBody>
                  <a:tcPr/>
                </a:tc>
                <a:tc>
                  <a:txBody>
                    <a:bodyPr/>
                    <a:lstStyle/>
                    <a:p>
                      <a:pPr algn="ctr"/>
                      <a:r>
                        <a:rPr lang="en-US" sz="1600" dirty="0" smtClean="0">
                          <a:latin typeface="Arial" panose="020B0604020202020204" pitchFamily="34" charset="0"/>
                          <a:cs typeface="Arial" panose="020B0604020202020204" pitchFamily="34" charset="0"/>
                        </a:rPr>
                        <a:t>Telephone</a:t>
                      </a:r>
                      <a:r>
                        <a:rPr lang="en-US" sz="1600" baseline="0" dirty="0" smtClean="0">
                          <a:latin typeface="Arial" panose="020B0604020202020204" pitchFamily="34" charset="0"/>
                          <a:cs typeface="Arial" panose="020B0604020202020204" pitchFamily="34" charset="0"/>
                        </a:rPr>
                        <a:t> Number</a:t>
                      </a:r>
                      <a:endParaRPr lang="en-GB" sz="1600" dirty="0">
                        <a:latin typeface="Arial" panose="020B0604020202020204" pitchFamily="34" charset="0"/>
                        <a:cs typeface="Arial" panose="020B0604020202020204" pitchFamily="34" charset="0"/>
                      </a:endParaRPr>
                    </a:p>
                  </a:txBody>
                  <a:tcPr/>
                </a:tc>
                <a:tc>
                  <a:txBody>
                    <a:bodyPr/>
                    <a:lstStyle/>
                    <a:p>
                      <a:pPr algn="ctr"/>
                      <a:r>
                        <a:rPr lang="en-US" sz="1600" dirty="0" smtClean="0">
                          <a:latin typeface="Arial" panose="020B0604020202020204" pitchFamily="34" charset="0"/>
                          <a:cs typeface="Arial" panose="020B0604020202020204" pitchFamily="34" charset="0"/>
                        </a:rPr>
                        <a:t>Date of Birth</a:t>
                      </a:r>
                      <a:endParaRPr lang="en-GB" sz="16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Positions of Responsibility</a:t>
                      </a:r>
                      <a:endParaRPr lang="en-GB" sz="1600" dirty="0" smtClean="0">
                        <a:latin typeface="Arial" panose="020B0604020202020204" pitchFamily="34" charset="0"/>
                        <a:cs typeface="Arial" panose="020B0604020202020204" pitchFamily="34" charset="0"/>
                      </a:endParaRPr>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Interests</a:t>
                      </a:r>
                      <a:endParaRPr lang="en-GB" sz="1600" dirty="0" smtClean="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Nationality</a:t>
                      </a:r>
                      <a:endParaRPr lang="en-GB" sz="1600" dirty="0" smtClean="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Work Experience</a:t>
                      </a:r>
                      <a:endParaRPr lang="en-GB" sz="1600" dirty="0" smtClean="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rial" panose="020B0604020202020204" pitchFamily="34" charset="0"/>
                          <a:cs typeface="Arial" panose="020B0604020202020204" pitchFamily="34" charset="0"/>
                        </a:rPr>
                        <a:t>Education and Qualifications</a:t>
                      </a:r>
                      <a:endParaRPr lang="en-GB" sz="1600" dirty="0" smtClean="0">
                        <a:latin typeface="Arial" panose="020B0604020202020204" pitchFamily="34" charset="0"/>
                        <a:cs typeface="Arial" panose="020B0604020202020204" pitchFamily="34" charset="0"/>
                      </a:endParaRPr>
                    </a:p>
                  </a:txBody>
                  <a:tcPr/>
                </a:tc>
                <a:tc>
                  <a:txBody>
                    <a:bodyPr/>
                    <a:lstStyle/>
                    <a:p>
                      <a:pPr algn="ctr"/>
                      <a:r>
                        <a:rPr lang="en-US" sz="1600" dirty="0" smtClean="0">
                          <a:latin typeface="Arial" panose="020B0604020202020204" pitchFamily="34" charset="0"/>
                          <a:cs typeface="Arial" panose="020B0604020202020204" pitchFamily="34" charset="0"/>
                        </a:rPr>
                        <a:t>Name and addresses of referees</a:t>
                      </a:r>
                      <a:r>
                        <a:rPr lang="en-US" sz="1600" baseline="0" dirty="0" smtClean="0">
                          <a:latin typeface="Arial" panose="020B0604020202020204" pitchFamily="34" charset="0"/>
                          <a:cs typeface="Arial" panose="020B0604020202020204" pitchFamily="34" charset="0"/>
                        </a:rPr>
                        <a:t> (for references)</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36721404"/>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1520" y="44624"/>
            <a:ext cx="7632848" cy="625434"/>
          </a:xfrm>
        </p:spPr>
        <p:txBody>
          <a:bodyPr>
            <a:noAutofit/>
          </a:bodyPr>
          <a:lstStyle/>
          <a:p>
            <a:r>
              <a:rPr lang="en-GB" sz="2400" dirty="0" smtClean="0"/>
              <a:t>2.3.1 – Recruitment Process – Application Forms and CV’s</a:t>
            </a:r>
            <a:endParaRPr lang="en-GB" sz="2400" b="1" dirty="0" smtClean="0"/>
          </a:p>
        </p:txBody>
      </p:sp>
      <p:sp>
        <p:nvSpPr>
          <p:cNvPr id="8" name="Rectangle 7"/>
          <p:cNvSpPr/>
          <p:nvPr/>
        </p:nvSpPr>
        <p:spPr>
          <a:xfrm>
            <a:off x="323849" y="1159872"/>
            <a:ext cx="8424615" cy="5078313"/>
          </a:xfrm>
          <a:prstGeom prst="rect">
            <a:avLst/>
          </a:prstGeom>
        </p:spPr>
        <p:txBody>
          <a:bodyPr wrap="square">
            <a:spAutoFit/>
          </a:bodyPr>
          <a:lstStyle/>
          <a:p>
            <a:pPr>
              <a:buClr>
                <a:srgbClr val="00B050"/>
              </a:buClr>
            </a:pPr>
            <a:r>
              <a:rPr lang="en-US" b="1" dirty="0" smtClean="0">
                <a:latin typeface="Arial" panose="020B0604020202020204" pitchFamily="34" charset="0"/>
                <a:cs typeface="Arial" panose="020B0604020202020204" pitchFamily="34" charset="0"/>
              </a:rPr>
              <a:t>Activity 8.4</a:t>
            </a:r>
          </a:p>
          <a:p>
            <a:pPr marL="285750" indent="-28575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Study this job advertisement and the information from three application forms below.</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Which of the three people would be most suitable for the job? Give reasons for your choice of the successful applicant and why you would reject the other two applicants.</a:t>
            </a:r>
          </a:p>
          <a:p>
            <a:pPr>
              <a:buClr>
                <a:srgbClr val="00B050"/>
              </a:buClr>
            </a:pPr>
            <a:r>
              <a:rPr lang="en-US" b="1" dirty="0" smtClean="0">
                <a:solidFill>
                  <a:srgbClr val="FF0000"/>
                </a:solidFill>
                <a:latin typeface="Arial" panose="020B0604020202020204" pitchFamily="34" charset="0"/>
                <a:cs typeface="Arial" panose="020B0604020202020204" pitchFamily="34" charset="0"/>
              </a:rPr>
              <a:t>Personal Assistant (PA)</a:t>
            </a:r>
          </a:p>
          <a:p>
            <a:pPr marL="285750" indent="-285750">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Salary in excess of $20 000 per year.</a:t>
            </a:r>
          </a:p>
          <a:p>
            <a:pPr marL="285750" indent="-285750">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The General Manager of the New Cairo office requires an experienced and highly skilled Personal Assistant to provide a complete supper service. In a typically busy day you will manage the General Manager’s office, word process a variety of documents, maintain an accurate diary and liaise with customers, clients and corporate contracts.</a:t>
            </a:r>
          </a:p>
          <a:p>
            <a:pPr marL="285750" indent="-285750">
              <a:buClr>
                <a:srgbClr val="00B050"/>
              </a:buClr>
              <a:buFont typeface="Wingdings 3" panose="05040102010807070707" pitchFamily="18" charset="2"/>
              <a:buChar char=""/>
            </a:pPr>
            <a:r>
              <a:rPr lang="en-US" dirty="0" smtClean="0">
                <a:solidFill>
                  <a:srgbClr val="FF0000"/>
                </a:solidFill>
                <a:latin typeface="Arial" panose="020B0604020202020204" pitchFamily="34" charset="0"/>
                <a:cs typeface="Arial" panose="020B0604020202020204" pitchFamily="34" charset="0"/>
              </a:rPr>
              <a:t>You will need to be able to demonstrate excellent keyboard skills, knowledge of Microsoft office and associated programs, a good standard of numeracy and literacy and have previous experience in a similar role.</a:t>
            </a:r>
          </a:p>
          <a:p>
            <a:pPr marL="285750" indent="-285750">
              <a:buClr>
                <a:srgbClr val="00B050"/>
              </a:buClr>
              <a:buFont typeface="Wingdings 3" panose="05040102010807070707" pitchFamily="18" charset="2"/>
              <a:buChar char=""/>
            </a:pPr>
            <a:r>
              <a:rPr lang="en-US" i="1" dirty="0" smtClean="0">
                <a:solidFill>
                  <a:srgbClr val="FF0000"/>
                </a:solidFill>
                <a:latin typeface="Arial" panose="020B0604020202020204" pitchFamily="34" charset="0"/>
                <a:cs typeface="Arial" panose="020B0604020202020204" pitchFamily="34" charset="0"/>
              </a:rPr>
              <a:t>If you enjoy working in a friendly team, please send your CV to Karim Hassam, Human Resources, NYCO PLC. 1234 Suez Street, New Cairo, 123456.</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98</a:t>
            </a:r>
            <a:endParaRPr lang="en-GB" sz="2000" b="1" dirty="0">
              <a:latin typeface="Arial" panose="020B0604020202020204" pitchFamily="34" charset="0"/>
              <a:cs typeface="Arial" panose="020B0604020202020204" pitchFamily="34" charset="0"/>
            </a:endParaRPr>
          </a:p>
        </p:txBody>
      </p:sp>
      <p:sp>
        <p:nvSpPr>
          <p:cNvPr id="7" name="TextBox 6">
            <a:hlinkClick r:id="rId3" action="ppaction://hlinkfile"/>
          </p:cNvPr>
          <p:cNvSpPr txBox="1"/>
          <p:nvPr/>
        </p:nvSpPr>
        <p:spPr>
          <a:xfrm>
            <a:off x="8316417" y="2780928"/>
            <a:ext cx="432047"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554042250"/>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1520" y="44624"/>
            <a:ext cx="7632848" cy="625434"/>
          </a:xfrm>
        </p:spPr>
        <p:txBody>
          <a:bodyPr>
            <a:noAutofit/>
          </a:bodyPr>
          <a:lstStyle/>
          <a:p>
            <a:r>
              <a:rPr lang="en-GB" sz="2400" dirty="0" smtClean="0"/>
              <a:t>2.3.1 – Recruitment Process – Application Forms and CV’s</a:t>
            </a:r>
            <a:endParaRPr lang="en-GB" sz="2400" b="1" dirty="0" smtClean="0"/>
          </a:p>
        </p:txBody>
      </p:sp>
      <p:sp>
        <p:nvSpPr>
          <p:cNvPr id="8" name="Rectangle 7"/>
          <p:cNvSpPr/>
          <p:nvPr/>
        </p:nvSpPr>
        <p:spPr>
          <a:xfrm>
            <a:off x="271211" y="5445224"/>
            <a:ext cx="8424615" cy="1200329"/>
          </a:xfrm>
          <a:prstGeom prst="rect">
            <a:avLst/>
          </a:prstGeom>
        </p:spPr>
        <p:txBody>
          <a:bodyPr wrap="square">
            <a:spAutoFit/>
          </a:bodyPr>
          <a:lstStyle/>
          <a:p>
            <a:pPr marL="342900" indent="-342900">
              <a:buClr>
                <a:srgbClr val="00B050"/>
              </a:buClr>
              <a:buFont typeface="+mj-lt"/>
              <a:buAutoNum type="alphaLcParenR" startAt="2"/>
            </a:pPr>
            <a:r>
              <a:rPr lang="en-US" dirty="0" smtClean="0">
                <a:solidFill>
                  <a:srgbClr val="FF0000"/>
                </a:solidFill>
                <a:latin typeface="Arial" panose="020B0604020202020204" pitchFamily="34" charset="0"/>
                <a:cs typeface="Arial" panose="020B0604020202020204" pitchFamily="34" charset="0"/>
              </a:rPr>
              <a:t>What additional questions do you think should have been on the application form? Why should they have been asked?</a:t>
            </a:r>
          </a:p>
          <a:p>
            <a:pPr marL="342900" indent="-342900">
              <a:buClr>
                <a:srgbClr val="00B050"/>
              </a:buClr>
              <a:buFont typeface="+mj-lt"/>
              <a:buAutoNum type="alphaLcParenR" startAt="2"/>
            </a:pPr>
            <a:r>
              <a:rPr lang="en-US" dirty="0" smtClean="0">
                <a:solidFill>
                  <a:srgbClr val="FF0000"/>
                </a:solidFill>
                <a:latin typeface="Arial" panose="020B0604020202020204" pitchFamily="34" charset="0"/>
                <a:cs typeface="Arial" panose="020B0604020202020204" pitchFamily="34" charset="0"/>
              </a:rPr>
              <a:t>Design your own application form for the job for which you produced and advertisement on </a:t>
            </a:r>
            <a:r>
              <a:rPr lang="en-US" b="1" dirty="0" smtClean="0">
                <a:solidFill>
                  <a:srgbClr val="FF0000"/>
                </a:solidFill>
                <a:latin typeface="Arial" panose="020B0604020202020204" pitchFamily="34" charset="0"/>
                <a:cs typeface="Arial" panose="020B0604020202020204" pitchFamily="34" charset="0"/>
              </a:rPr>
              <a:t>Activity 8.3.</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99</a:t>
            </a:r>
            <a:endParaRPr lang="en-GB" sz="2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7311960"/>
              </p:ext>
            </p:extLst>
          </p:nvPr>
        </p:nvGraphicFramePr>
        <p:xfrm>
          <a:off x="304156" y="1124744"/>
          <a:ext cx="8516316" cy="4206240"/>
        </p:xfrm>
        <a:graphic>
          <a:graphicData uri="http://schemas.openxmlformats.org/drawingml/2006/table">
            <a:tbl>
              <a:tblPr firstRow="1" bandRow="1">
                <a:tableStyleId>{5C22544A-7EE6-4342-B048-85BDC9FD1C3A}</a:tableStyleId>
              </a:tblPr>
              <a:tblGrid>
                <a:gridCol w="1315516"/>
                <a:gridCol w="2304256"/>
                <a:gridCol w="2313206"/>
                <a:gridCol w="2583338"/>
              </a:tblGrid>
              <a:tr h="269843">
                <a:tc>
                  <a:txBody>
                    <a:bodyPr/>
                    <a:lstStyle/>
                    <a:p>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Applicant 1</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Applicant 2</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Applicant 3</a:t>
                      </a:r>
                      <a:endParaRPr lang="en-GB" sz="1300" dirty="0">
                        <a:latin typeface="Arial" panose="020B0604020202020204" pitchFamily="34" charset="0"/>
                        <a:cs typeface="Arial" panose="020B0604020202020204" pitchFamily="34" charset="0"/>
                      </a:endParaRPr>
                    </a:p>
                  </a:txBody>
                  <a:tcPr/>
                </a:tc>
              </a:tr>
              <a:tr h="269843">
                <a:tc>
                  <a:txBody>
                    <a:bodyPr/>
                    <a:lstStyle/>
                    <a:p>
                      <a:r>
                        <a:rPr lang="en-US" sz="1300" b="1" dirty="0" smtClean="0">
                          <a:latin typeface="Arial" panose="020B0604020202020204" pitchFamily="34" charset="0"/>
                          <a:cs typeface="Arial" panose="020B0604020202020204" pitchFamily="34" charset="0"/>
                        </a:rPr>
                        <a:t>Name</a:t>
                      </a:r>
                      <a:endParaRPr lang="en-GB" sz="1300" b="1"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Karma</a:t>
                      </a:r>
                      <a:r>
                        <a:rPr lang="en-US" sz="1300" baseline="0" dirty="0" smtClean="0">
                          <a:latin typeface="Arial" panose="020B0604020202020204" pitchFamily="34" charset="0"/>
                          <a:cs typeface="Arial" panose="020B0604020202020204" pitchFamily="34" charset="0"/>
                        </a:rPr>
                        <a:t> Abdul</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Salah Alla</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Omnia Sheta</a:t>
                      </a:r>
                      <a:endParaRPr lang="en-GB" sz="1300" dirty="0">
                        <a:latin typeface="Arial" panose="020B0604020202020204" pitchFamily="34" charset="0"/>
                        <a:cs typeface="Arial" panose="020B0604020202020204" pitchFamily="34" charset="0"/>
                      </a:endParaRPr>
                    </a:p>
                  </a:txBody>
                  <a:tcPr/>
                </a:tc>
              </a:tr>
              <a:tr h="212968">
                <a:tc>
                  <a:txBody>
                    <a:bodyPr/>
                    <a:lstStyle/>
                    <a:p>
                      <a:r>
                        <a:rPr lang="en-US" sz="1300" b="1" dirty="0" smtClean="0">
                          <a:latin typeface="Arial" panose="020B0604020202020204" pitchFamily="34" charset="0"/>
                          <a:cs typeface="Arial" panose="020B0604020202020204" pitchFamily="34" charset="0"/>
                        </a:rPr>
                        <a:t>Address</a:t>
                      </a:r>
                      <a:endParaRPr lang="en-GB" sz="1300" b="1"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210 Main</a:t>
                      </a:r>
                      <a:r>
                        <a:rPr lang="en-US" sz="1300" baseline="0" dirty="0" smtClean="0">
                          <a:latin typeface="Arial" panose="020B0604020202020204" pitchFamily="34" charset="0"/>
                          <a:cs typeface="Arial" panose="020B0604020202020204" pitchFamily="34" charset="0"/>
                        </a:rPr>
                        <a:t> Street, New Cairo</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3100 Main</a:t>
                      </a:r>
                      <a:r>
                        <a:rPr lang="en-US" sz="1300" baseline="0" dirty="0" smtClean="0">
                          <a:latin typeface="Arial" panose="020B0604020202020204" pitchFamily="34" charset="0"/>
                          <a:cs typeface="Arial" panose="020B0604020202020204" pitchFamily="34" charset="0"/>
                        </a:rPr>
                        <a:t> Street, New Cairo</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410 Main</a:t>
                      </a:r>
                      <a:r>
                        <a:rPr lang="en-US" sz="1300" baseline="0" dirty="0" smtClean="0">
                          <a:latin typeface="Arial" panose="020B0604020202020204" pitchFamily="34" charset="0"/>
                          <a:cs typeface="Arial" panose="020B0604020202020204" pitchFamily="34" charset="0"/>
                        </a:rPr>
                        <a:t> Streets, New Cairo</a:t>
                      </a:r>
                      <a:endParaRPr lang="en-GB" sz="1300" dirty="0">
                        <a:latin typeface="Arial" panose="020B0604020202020204" pitchFamily="34" charset="0"/>
                        <a:cs typeface="Arial" panose="020B0604020202020204" pitchFamily="34" charset="0"/>
                      </a:endParaRPr>
                    </a:p>
                  </a:txBody>
                  <a:tcPr/>
                </a:tc>
              </a:tr>
              <a:tr h="269843">
                <a:tc>
                  <a:txBody>
                    <a:bodyPr/>
                    <a:lstStyle/>
                    <a:p>
                      <a:r>
                        <a:rPr lang="en-US" sz="1300" b="1" dirty="0" smtClean="0">
                          <a:latin typeface="Arial" panose="020B0604020202020204" pitchFamily="34" charset="0"/>
                          <a:cs typeface="Arial" panose="020B0604020202020204" pitchFamily="34" charset="0"/>
                        </a:rPr>
                        <a:t>Age</a:t>
                      </a:r>
                      <a:endParaRPr lang="en-GB" sz="1300" b="1"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19</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29</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39</a:t>
                      </a:r>
                      <a:endParaRPr lang="en-GB" sz="1300" dirty="0">
                        <a:latin typeface="Arial" panose="020B0604020202020204" pitchFamily="34" charset="0"/>
                        <a:cs typeface="Arial" panose="020B0604020202020204" pitchFamily="34" charset="0"/>
                      </a:endParaRPr>
                    </a:p>
                  </a:txBody>
                  <a:tcPr/>
                </a:tc>
              </a:tr>
              <a:tr h="823732">
                <a:tc>
                  <a:txBody>
                    <a:bodyPr/>
                    <a:lstStyle/>
                    <a:p>
                      <a:r>
                        <a:rPr lang="en-US" sz="1300" b="1" dirty="0" smtClean="0">
                          <a:latin typeface="Arial" panose="020B0604020202020204" pitchFamily="34" charset="0"/>
                          <a:cs typeface="Arial" panose="020B0604020202020204" pitchFamily="34" charset="0"/>
                        </a:rPr>
                        <a:t>Educational Qualifications</a:t>
                      </a:r>
                      <a:endParaRPr lang="en-GB" sz="1300" b="1"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5 iGCSEs,</a:t>
                      </a:r>
                      <a:r>
                        <a:rPr lang="en-US" sz="1300" baseline="0" dirty="0" smtClean="0">
                          <a:latin typeface="Arial" panose="020B0604020202020204" pitchFamily="34" charset="0"/>
                          <a:cs typeface="Arial" panose="020B0604020202020204" pitchFamily="34" charset="0"/>
                        </a:rPr>
                        <a:t> including English, Maths and Computer Studies. Administration qualifications – Level 1</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6 iGCSEs,</a:t>
                      </a:r>
                      <a:r>
                        <a:rPr lang="en-US" sz="1300" baseline="0" dirty="0" smtClean="0">
                          <a:latin typeface="Arial" panose="020B0604020202020204" pitchFamily="34" charset="0"/>
                          <a:cs typeface="Arial" panose="020B0604020202020204" pitchFamily="34" charset="0"/>
                        </a:rPr>
                        <a:t> including English, Maths and Computer Studies. Administration qualifications – Level 1 &amp; 2</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5 O Levels,</a:t>
                      </a:r>
                      <a:r>
                        <a:rPr lang="en-US" sz="1300" baseline="0" dirty="0" smtClean="0">
                          <a:latin typeface="Arial" panose="020B0604020202020204" pitchFamily="34" charset="0"/>
                          <a:cs typeface="Arial" panose="020B0604020202020204" pitchFamily="34" charset="0"/>
                        </a:rPr>
                        <a:t> including English and Maths Administration qualifications – Level 1, 2 and 3.</a:t>
                      </a:r>
                      <a:endParaRPr lang="en-GB" sz="1300" dirty="0">
                        <a:latin typeface="Arial" panose="020B0604020202020204" pitchFamily="34" charset="0"/>
                        <a:cs typeface="Arial" panose="020B0604020202020204" pitchFamily="34" charset="0"/>
                      </a:endParaRPr>
                    </a:p>
                  </a:txBody>
                  <a:tcPr/>
                </a:tc>
              </a:tr>
              <a:tr h="11929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00" b="1" dirty="0" smtClean="0">
                          <a:latin typeface="Arial" panose="020B0604020202020204" pitchFamily="34" charset="0"/>
                          <a:cs typeface="Arial" panose="020B0604020202020204" pitchFamily="34" charset="0"/>
                        </a:rPr>
                        <a:t>Previous Employment</a:t>
                      </a:r>
                      <a:endParaRPr lang="en-GB" sz="1300" b="1" dirty="0" smtClean="0">
                        <a:latin typeface="Arial" panose="020B0604020202020204" pitchFamily="34" charset="0"/>
                        <a:cs typeface="Arial" panose="020B0604020202020204" pitchFamily="34" charset="0"/>
                      </a:endParaRPr>
                    </a:p>
                    <a:p>
                      <a:endParaRPr lang="en-GB" sz="1300" b="1"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6 months as a junior administrative assistant</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1 year as a junior</a:t>
                      </a:r>
                      <a:br>
                        <a:rPr lang="en-US" sz="1300" dirty="0" smtClean="0">
                          <a:latin typeface="Arial" panose="020B0604020202020204" pitchFamily="34" charset="0"/>
                          <a:cs typeface="Arial" panose="020B0604020202020204" pitchFamily="34" charset="0"/>
                        </a:rPr>
                      </a:br>
                      <a:r>
                        <a:rPr lang="en-US" sz="1300" dirty="0" smtClean="0">
                          <a:latin typeface="Arial" panose="020B0604020202020204" pitchFamily="34" charset="0"/>
                          <a:cs typeface="Arial" panose="020B0604020202020204" pitchFamily="34" charset="0"/>
                        </a:rPr>
                        <a:t>3 years on reception</a:t>
                      </a:r>
                      <a:br>
                        <a:rPr lang="en-US" sz="1300" dirty="0" smtClean="0">
                          <a:latin typeface="Arial" panose="020B0604020202020204" pitchFamily="34" charset="0"/>
                          <a:cs typeface="Arial" panose="020B0604020202020204" pitchFamily="34" charset="0"/>
                        </a:rPr>
                      </a:br>
                      <a:r>
                        <a:rPr lang="en-US" sz="1300" dirty="0" smtClean="0">
                          <a:latin typeface="Arial" panose="020B0604020202020204" pitchFamily="34" charset="0"/>
                          <a:cs typeface="Arial" panose="020B0604020202020204" pitchFamily="34" charset="0"/>
                        </a:rPr>
                        <a:t>6</a:t>
                      </a:r>
                      <a:r>
                        <a:rPr lang="en-US" sz="1300" baseline="0" dirty="0" smtClean="0">
                          <a:latin typeface="Arial" panose="020B0604020202020204" pitchFamily="34" charset="0"/>
                          <a:cs typeface="Arial" panose="020B0604020202020204" pitchFamily="34" charset="0"/>
                        </a:rPr>
                        <a:t> years as a personal assistant</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Switchboard duties – 2 years</a:t>
                      </a:r>
                      <a:br>
                        <a:rPr lang="en-US" sz="1300" dirty="0" smtClean="0">
                          <a:latin typeface="Arial" panose="020B0604020202020204" pitchFamily="34" charset="0"/>
                          <a:cs typeface="Arial" panose="020B0604020202020204" pitchFamily="34" charset="0"/>
                        </a:rPr>
                      </a:br>
                      <a:r>
                        <a:rPr lang="en-US" sz="1300" dirty="0" smtClean="0">
                          <a:latin typeface="Arial" panose="020B0604020202020204" pitchFamily="34" charset="0"/>
                          <a:cs typeface="Arial" panose="020B0604020202020204" pitchFamily="34" charset="0"/>
                        </a:rPr>
                        <a:t>Reception</a:t>
                      </a:r>
                      <a:r>
                        <a:rPr lang="en-US" sz="1300" baseline="0" dirty="0" smtClean="0">
                          <a:latin typeface="Arial" panose="020B0604020202020204" pitchFamily="34" charset="0"/>
                          <a:cs typeface="Arial" panose="020B0604020202020204" pitchFamily="34" charset="0"/>
                        </a:rPr>
                        <a:t> – 3 years</a:t>
                      </a:r>
                      <a:br>
                        <a:rPr lang="en-US" sz="1300" baseline="0" dirty="0" smtClean="0">
                          <a:latin typeface="Arial" panose="020B0604020202020204" pitchFamily="34" charset="0"/>
                          <a:cs typeface="Arial" panose="020B0604020202020204" pitchFamily="34" charset="0"/>
                        </a:rPr>
                      </a:br>
                      <a:r>
                        <a:rPr lang="en-US" sz="1300" baseline="0" dirty="0" smtClean="0">
                          <a:latin typeface="Arial" panose="020B0604020202020204" pitchFamily="34" charset="0"/>
                          <a:cs typeface="Arial" panose="020B0604020202020204" pitchFamily="34" charset="0"/>
                        </a:rPr>
                        <a:t>General office duties – 6 years</a:t>
                      </a:r>
                    </a:p>
                    <a:p>
                      <a:r>
                        <a:rPr lang="en-US" sz="1300" baseline="0" dirty="0" smtClean="0">
                          <a:latin typeface="Arial" panose="020B0604020202020204" pitchFamily="34" charset="0"/>
                          <a:cs typeface="Arial" panose="020B0604020202020204" pitchFamily="34" charset="0"/>
                        </a:rPr>
                        <a:t>Head of administration section – 6 years.</a:t>
                      </a:r>
                    </a:p>
                    <a:p>
                      <a:r>
                        <a:rPr lang="en-US" sz="1300" baseline="0" dirty="0" smtClean="0">
                          <a:latin typeface="Arial" panose="020B0604020202020204" pitchFamily="34" charset="0"/>
                          <a:cs typeface="Arial" panose="020B0604020202020204" pitchFamily="34" charset="0"/>
                        </a:rPr>
                        <a:t>Personal Assistant – 2 years.</a:t>
                      </a:r>
                      <a:endParaRPr lang="en-GB" sz="1300" dirty="0">
                        <a:latin typeface="Arial" panose="020B0604020202020204" pitchFamily="34" charset="0"/>
                        <a:cs typeface="Arial" panose="020B0604020202020204" pitchFamily="34" charset="0"/>
                      </a:endParaRPr>
                    </a:p>
                  </a:txBody>
                  <a:tcPr/>
                </a:tc>
              </a:tr>
              <a:tr h="823732">
                <a:tc>
                  <a:txBody>
                    <a:bodyPr/>
                    <a:lstStyle/>
                    <a:p>
                      <a:r>
                        <a:rPr lang="en-US" sz="1300" b="1" dirty="0" smtClean="0">
                          <a:latin typeface="Arial" panose="020B0604020202020204" pitchFamily="34" charset="0"/>
                          <a:cs typeface="Arial" panose="020B0604020202020204" pitchFamily="34" charset="0"/>
                        </a:rPr>
                        <a:t>Interests/</a:t>
                      </a:r>
                      <a:br>
                        <a:rPr lang="en-US" sz="1300" b="1" dirty="0" smtClean="0">
                          <a:latin typeface="Arial" panose="020B0604020202020204" pitchFamily="34" charset="0"/>
                          <a:cs typeface="Arial" panose="020B0604020202020204" pitchFamily="34" charset="0"/>
                        </a:rPr>
                      </a:br>
                      <a:r>
                        <a:rPr lang="en-US" sz="1300" b="1" dirty="0" smtClean="0">
                          <a:latin typeface="Arial" panose="020B0604020202020204" pitchFamily="34" charset="0"/>
                          <a:cs typeface="Arial" panose="020B0604020202020204" pitchFamily="34" charset="0"/>
                        </a:rPr>
                        <a:t>Hobbies</a:t>
                      </a:r>
                      <a:endParaRPr lang="en-GB" sz="1300" b="1"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Playing sports – member</a:t>
                      </a:r>
                      <a:r>
                        <a:rPr lang="en-US" sz="1300" baseline="0" dirty="0" smtClean="0">
                          <a:latin typeface="Arial" panose="020B0604020202020204" pitchFamily="34" charset="0"/>
                          <a:cs typeface="Arial" panose="020B0604020202020204" pitchFamily="34" charset="0"/>
                        </a:rPr>
                        <a:t> of several local teams, seeing friends, voluntary helper with a youth group.</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Reading, member of local football team, playing piano, rock climbing.</a:t>
                      </a:r>
                      <a:endParaRPr lang="en-GB" sz="1300" dirty="0">
                        <a:latin typeface="Arial" panose="020B0604020202020204" pitchFamily="34" charset="0"/>
                        <a:cs typeface="Arial" panose="020B0604020202020204" pitchFamily="34" charset="0"/>
                      </a:endParaRPr>
                    </a:p>
                  </a:txBody>
                  <a:tcPr/>
                </a:tc>
                <a:tc>
                  <a:txBody>
                    <a:bodyPr/>
                    <a:lstStyle/>
                    <a:p>
                      <a:r>
                        <a:rPr lang="en-US" sz="1300" dirty="0" smtClean="0">
                          <a:latin typeface="Arial" panose="020B0604020202020204" pitchFamily="34" charset="0"/>
                          <a:cs typeface="Arial" panose="020B0604020202020204" pitchFamily="34" charset="0"/>
                        </a:rPr>
                        <a:t>Reading, cinema, watching television.</a:t>
                      </a:r>
                      <a:endParaRPr lang="en-GB" sz="1300" dirty="0">
                        <a:latin typeface="Arial" panose="020B0604020202020204" pitchFamily="34" charset="0"/>
                        <a:cs typeface="Arial" panose="020B0604020202020204" pitchFamily="34" charset="0"/>
                      </a:endParaRPr>
                    </a:p>
                  </a:txBody>
                  <a:tcPr/>
                </a:tc>
              </a:tr>
            </a:tbl>
          </a:graphicData>
        </a:graphic>
      </p:graphicFrame>
      <p:sp>
        <p:nvSpPr>
          <p:cNvPr id="7" name="TextBox 6">
            <a:hlinkClick r:id="rId3" action="ppaction://hlinkfile"/>
          </p:cNvPr>
          <p:cNvSpPr txBox="1"/>
          <p:nvPr/>
        </p:nvSpPr>
        <p:spPr>
          <a:xfrm>
            <a:off x="8309875" y="5660667"/>
            <a:ext cx="432047"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534111873"/>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400" dirty="0" smtClean="0"/>
              <a:t>2.3.1 – Recruitment Process – Interviews</a:t>
            </a:r>
            <a:endParaRPr lang="en-GB" sz="3400" b="1" dirty="0" smtClean="0"/>
          </a:p>
        </p:txBody>
      </p:sp>
      <p:sp>
        <p:nvSpPr>
          <p:cNvPr id="8" name="Rectangle 7"/>
          <p:cNvSpPr/>
          <p:nvPr/>
        </p:nvSpPr>
        <p:spPr>
          <a:xfrm>
            <a:off x="323849" y="1159872"/>
            <a:ext cx="8424615" cy="4524315"/>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The applicants who are shortlisted and invited for interview will have provided the names and addresses of referees. These are people who will be asked to provide a reference (give their opinion of the applicant’s character, honesty, reliability and their suitability for the job). References are usually confidential, which means the applicant does not see what is written about hem. This should allow the person giving the reference to be honest in their opinions. Sometimes an ‘open’ reference or testimonial will be given. These are not confidential, indeed the applicant may bring these along themselves.</a:t>
            </a:r>
          </a:p>
          <a:p>
            <a:pPr marL="285750" indent="-28575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If the applicant is a school leaver, it is normal to give their school as a referee. If the applicant is older. Usually a former employer will be used.</a:t>
            </a:r>
          </a:p>
          <a:p>
            <a:pPr marL="285750" indent="-28575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Interviews are still the most widely used form of selection. However, interviews are not always the most reliable way of choosing the best person for the job. The main purposes of an interview are to assess, in the shortest time possible:</a:t>
            </a:r>
          </a:p>
          <a:p>
            <a:pPr marL="568325" indent="-2238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 applicant’s ability to do the job</a:t>
            </a:r>
          </a:p>
          <a:p>
            <a:pPr marL="568325" indent="-2238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Any personal qualities that are an advantage of disadvantage</a:t>
            </a:r>
          </a:p>
          <a:p>
            <a:pPr marL="568325" indent="-2238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The general character and personality of the applicant – will they fit in?</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100</a:t>
            </a:r>
            <a:endParaRPr lang="en-GB" sz="2000" b="1" dirty="0">
              <a:latin typeface="Arial" panose="020B0604020202020204" pitchFamily="34" charset="0"/>
              <a:cs typeface="Arial" panose="020B0604020202020204" pitchFamily="34" charset="0"/>
            </a:endParaRPr>
          </a:p>
        </p:txBody>
      </p:sp>
      <p:sp>
        <p:nvSpPr>
          <p:cNvPr id="2" name="TextBox 1"/>
          <p:cNvSpPr txBox="1"/>
          <p:nvPr/>
        </p:nvSpPr>
        <p:spPr>
          <a:xfrm>
            <a:off x="323528" y="5661248"/>
            <a:ext cx="8424936" cy="923330"/>
          </a:xfrm>
          <a:prstGeom prst="rect">
            <a:avLst/>
          </a:prstGeom>
          <a:solidFill>
            <a:schemeClr val="tx2">
              <a:lumMod val="40000"/>
              <a:lumOff val="60000"/>
            </a:schemeClr>
          </a:solidFill>
          <a:ln>
            <a:solidFill>
              <a:schemeClr val="accent1">
                <a:lumMod val="75000"/>
              </a:schemeClr>
            </a:solidFill>
          </a:ln>
        </p:spPr>
        <p:txBody>
          <a:bodyPr wrap="square" rtlCol="0">
            <a:spAutoFit/>
          </a:bodyPr>
          <a:lstStyle/>
          <a:p>
            <a:r>
              <a:rPr lang="en-US" b="1" dirty="0" smtClean="0"/>
              <a:t>Tips for success </a:t>
            </a:r>
            <a:r>
              <a:rPr lang="en-US" dirty="0" smtClean="0"/>
              <a:t>– Make sure you can explain why particular interview questions might be asked. Don’t just repeat a question if you are asked to explain why an interview question is being asked.</a:t>
            </a:r>
            <a:endParaRPr lang="en-GB" dirty="0"/>
          </a:p>
        </p:txBody>
      </p:sp>
    </p:spTree>
    <p:extLst>
      <p:ext uri="{BB962C8B-B14F-4D97-AF65-F5344CB8AC3E}">
        <p14:creationId xmlns:p14="http://schemas.microsoft.com/office/powerpoint/2010/main" val="1248906410"/>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400" dirty="0" smtClean="0"/>
              <a:t>2.3.1 – Recruitment Process – Interviews</a:t>
            </a:r>
            <a:endParaRPr lang="en-GB" sz="3400" b="1" dirty="0" smtClean="0"/>
          </a:p>
        </p:txBody>
      </p:sp>
      <p:sp>
        <p:nvSpPr>
          <p:cNvPr id="8" name="Rectangle 7"/>
          <p:cNvSpPr/>
          <p:nvPr/>
        </p:nvSpPr>
        <p:spPr>
          <a:xfrm>
            <a:off x="323849" y="1159872"/>
            <a:ext cx="8424615" cy="4622804"/>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840" dirty="0">
                <a:latin typeface="Arial" panose="020B0604020202020204" pitchFamily="34" charset="0"/>
                <a:cs typeface="Arial" panose="020B0604020202020204" pitchFamily="34" charset="0"/>
              </a:rPr>
              <a:t>Interviews can be one-to-one, two-to-one or a panel of people to interview the applicant. Panel interviews are usually used for more senior positions</a:t>
            </a:r>
            <a:r>
              <a:rPr lang="en-US" sz="1840" dirty="0" smtClean="0">
                <a:latin typeface="Arial" panose="020B0604020202020204" pitchFamily="34" charset="0"/>
                <a:cs typeface="Arial" panose="020B0604020202020204" pitchFamily="34" charset="0"/>
              </a:rPr>
              <a:t>.</a:t>
            </a:r>
          </a:p>
          <a:p>
            <a:pPr marL="519113" indent="-236538">
              <a:buClr>
                <a:srgbClr val="00B050"/>
              </a:buClr>
              <a:buFont typeface="Arial" panose="020B0604020202020204" pitchFamily="34" charset="0"/>
              <a:buChar char="•"/>
            </a:pPr>
            <a:r>
              <a:rPr lang="en-US" sz="1840" dirty="0" smtClean="0">
                <a:latin typeface="Arial" panose="020B0604020202020204" pitchFamily="34" charset="0"/>
                <a:cs typeface="Arial" panose="020B0604020202020204" pitchFamily="34" charset="0"/>
              </a:rPr>
              <a:t>Some businesses include tests in their selection process, e.g.</a:t>
            </a:r>
          </a:p>
          <a:p>
            <a:pPr marL="519113" indent="-236538">
              <a:buClr>
                <a:srgbClr val="00B050"/>
              </a:buClr>
              <a:buFont typeface="Arial" panose="020B0604020202020204" pitchFamily="34" charset="0"/>
              <a:buChar char="•"/>
            </a:pPr>
            <a:r>
              <a:rPr lang="en-US" sz="1840" b="1" i="1" dirty="0" smtClean="0">
                <a:latin typeface="Arial" panose="020B0604020202020204" pitchFamily="34" charset="0"/>
                <a:cs typeface="Arial" panose="020B0604020202020204" pitchFamily="34" charset="0"/>
              </a:rPr>
              <a:t>Skills Tests</a:t>
            </a:r>
            <a:r>
              <a:rPr lang="en-US" sz="1840" b="1" dirty="0" smtClean="0">
                <a:latin typeface="Arial" panose="020B0604020202020204" pitchFamily="34" charset="0"/>
                <a:cs typeface="Arial" panose="020B0604020202020204" pitchFamily="34" charset="0"/>
              </a:rPr>
              <a:t> </a:t>
            </a:r>
            <a:r>
              <a:rPr lang="en-US" sz="1840" dirty="0" smtClean="0">
                <a:latin typeface="Arial" panose="020B0604020202020204" pitchFamily="34" charset="0"/>
                <a:cs typeface="Arial" panose="020B0604020202020204" pitchFamily="34" charset="0"/>
              </a:rPr>
              <a:t>to show the ability of the candidate to carry out certain tasks.</a:t>
            </a:r>
          </a:p>
          <a:p>
            <a:pPr marL="519113" indent="-236538">
              <a:buClr>
                <a:srgbClr val="00B050"/>
              </a:buClr>
              <a:buFont typeface="Arial" panose="020B0604020202020204" pitchFamily="34" charset="0"/>
              <a:buChar char="•"/>
            </a:pPr>
            <a:r>
              <a:rPr lang="en-US" sz="1840" b="1" i="1" dirty="0" smtClean="0">
                <a:latin typeface="Arial" panose="020B0604020202020204" pitchFamily="34" charset="0"/>
                <a:cs typeface="Arial" panose="020B0604020202020204" pitchFamily="34" charset="0"/>
              </a:rPr>
              <a:t>Aptitude tests </a:t>
            </a:r>
            <a:r>
              <a:rPr lang="en-US" sz="1840" dirty="0" smtClean="0">
                <a:latin typeface="Arial" panose="020B0604020202020204" pitchFamily="34" charset="0"/>
                <a:cs typeface="Arial" panose="020B0604020202020204" pitchFamily="34" charset="0"/>
              </a:rPr>
              <a:t>aim to show the candidate’s potential to gain additional skills. Either general intelligence tests or more specific tests are sued to assess the candidate’s ability to train for a particular job.</a:t>
            </a:r>
          </a:p>
          <a:p>
            <a:pPr marL="519113" indent="-236538">
              <a:buClr>
                <a:srgbClr val="00B050"/>
              </a:buClr>
              <a:buFont typeface="Arial" panose="020B0604020202020204" pitchFamily="34" charset="0"/>
              <a:buChar char="•"/>
            </a:pPr>
            <a:r>
              <a:rPr lang="en-US" sz="1840" b="1" i="1" dirty="0" smtClean="0">
                <a:latin typeface="Arial" panose="020B0604020202020204" pitchFamily="34" charset="0"/>
                <a:cs typeface="Arial" panose="020B0604020202020204" pitchFamily="34" charset="0"/>
              </a:rPr>
              <a:t>Personality</a:t>
            </a:r>
            <a:r>
              <a:rPr lang="en-US" sz="1840" i="1" dirty="0" smtClean="0">
                <a:latin typeface="Arial" panose="020B0604020202020204" pitchFamily="34" charset="0"/>
                <a:cs typeface="Arial" panose="020B0604020202020204" pitchFamily="34" charset="0"/>
              </a:rPr>
              <a:t> tests</a:t>
            </a:r>
            <a:r>
              <a:rPr lang="en-US" sz="1840" dirty="0" smtClean="0">
                <a:latin typeface="Arial" panose="020B0604020202020204" pitchFamily="34" charset="0"/>
                <a:cs typeface="Arial" panose="020B0604020202020204" pitchFamily="34" charset="0"/>
              </a:rPr>
              <a:t> are used if a particular type of person is required for the job, if the job requires the ability to work under stress or if the person will need to fit in as part of a team of people.</a:t>
            </a:r>
          </a:p>
          <a:p>
            <a:pPr marL="519113" indent="-236538">
              <a:buClr>
                <a:srgbClr val="00B050"/>
              </a:buClr>
              <a:buFont typeface="Arial" panose="020B0604020202020204" pitchFamily="34" charset="0"/>
              <a:buChar char="•"/>
            </a:pPr>
            <a:r>
              <a:rPr lang="en-US" sz="1840" b="1" i="1" dirty="0" smtClean="0">
                <a:latin typeface="Arial" panose="020B0604020202020204" pitchFamily="34" charset="0"/>
                <a:cs typeface="Arial" panose="020B0604020202020204" pitchFamily="34" charset="0"/>
              </a:rPr>
              <a:t>Group situation </a:t>
            </a:r>
            <a:r>
              <a:rPr lang="en-US" sz="1840" i="1" dirty="0" smtClean="0">
                <a:latin typeface="Arial" panose="020B0604020202020204" pitchFamily="34" charset="0"/>
                <a:cs typeface="Arial" panose="020B0604020202020204" pitchFamily="34" charset="0"/>
              </a:rPr>
              <a:t>tests</a:t>
            </a:r>
            <a:r>
              <a:rPr lang="en-US" sz="1840" dirty="0" smtClean="0">
                <a:latin typeface="Arial" panose="020B0604020202020204" pitchFamily="34" charset="0"/>
                <a:cs typeface="Arial" panose="020B0604020202020204" pitchFamily="34" charset="0"/>
              </a:rPr>
              <a:t> give tasks to applicants to complete in group situations and the group is observed. Each applicant will be assessed on the way they work as a member of the team and the way they tackle the tasks themselves. Again, a job that requires the applicant to work as part of a team, i.e. on projects, will often use this type of selection procedure during the selection process.</a:t>
            </a:r>
            <a:endParaRPr lang="en-US" sz="1840" i="1"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100</a:t>
            </a:r>
            <a:endParaRPr lang="en-GB" sz="2000" b="1" dirty="0">
              <a:latin typeface="Arial" panose="020B0604020202020204" pitchFamily="34" charset="0"/>
              <a:cs typeface="Arial" panose="020B0604020202020204" pitchFamily="34" charset="0"/>
            </a:endParaRPr>
          </a:p>
        </p:txBody>
      </p:sp>
      <p:sp>
        <p:nvSpPr>
          <p:cNvPr id="2" name="TextBox 1"/>
          <p:cNvSpPr txBox="1"/>
          <p:nvPr/>
        </p:nvSpPr>
        <p:spPr>
          <a:xfrm>
            <a:off x="287684" y="5949280"/>
            <a:ext cx="8496944" cy="646331"/>
          </a:xfrm>
          <a:prstGeom prst="rect">
            <a:avLst/>
          </a:prstGeom>
          <a:solidFill>
            <a:schemeClr val="tx2">
              <a:lumMod val="40000"/>
              <a:lumOff val="60000"/>
            </a:schemeClr>
          </a:solidFill>
          <a:ln>
            <a:solidFill>
              <a:schemeClr val="accent1">
                <a:lumMod val="75000"/>
              </a:schemeClr>
            </a:solidFill>
          </a:ln>
        </p:spPr>
        <p:txBody>
          <a:bodyPr wrap="square" rtlCol="0">
            <a:spAutoFit/>
          </a:bodyPr>
          <a:lstStyle/>
          <a:p>
            <a:r>
              <a:rPr lang="en-US" b="1" dirty="0" smtClean="0"/>
              <a:t>Tips for success </a:t>
            </a:r>
            <a:r>
              <a:rPr lang="en-US" dirty="0" smtClean="0"/>
              <a:t>– Make sure you can explain how the information from these tests might be helpful in choosing between applicants.</a:t>
            </a:r>
            <a:endParaRPr lang="en-GB" dirty="0"/>
          </a:p>
        </p:txBody>
      </p:sp>
    </p:spTree>
    <p:extLst>
      <p:ext uri="{BB962C8B-B14F-4D97-AF65-F5344CB8AC3E}">
        <p14:creationId xmlns:p14="http://schemas.microsoft.com/office/powerpoint/2010/main" val="2281293447"/>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400" dirty="0" smtClean="0"/>
              <a:t>2.3.1 – Recruitment Process – Interviews</a:t>
            </a:r>
            <a:endParaRPr lang="en-GB" sz="3400" b="1" dirty="0" smtClean="0"/>
          </a:p>
        </p:txBody>
      </p:sp>
      <p:sp>
        <p:nvSpPr>
          <p:cNvPr id="8" name="Rectangle 7"/>
          <p:cNvSpPr/>
          <p:nvPr/>
        </p:nvSpPr>
        <p:spPr>
          <a:xfrm>
            <a:off x="323849" y="1159872"/>
            <a:ext cx="8424615" cy="5016758"/>
          </a:xfrm>
          <a:prstGeom prst="rect">
            <a:avLst/>
          </a:prstGeom>
        </p:spPr>
        <p:txBody>
          <a:bodyPr wrap="square">
            <a:spAutoFit/>
          </a:bodyPr>
          <a:lstStyle/>
          <a:p>
            <a:pPr>
              <a:buClr>
                <a:srgbClr val="00B050"/>
              </a:buClr>
            </a:pPr>
            <a:r>
              <a:rPr lang="en-US" sz="2000" b="1" dirty="0" smtClean="0">
                <a:solidFill>
                  <a:srgbClr val="FF0000"/>
                </a:solidFill>
                <a:latin typeface="Arial" panose="020B0604020202020204" pitchFamily="34" charset="0"/>
                <a:cs typeface="Arial" panose="020B0604020202020204" pitchFamily="34" charset="0"/>
              </a:rPr>
              <a:t>Activity 8.5</a:t>
            </a:r>
          </a:p>
          <a:p>
            <a:pPr marL="285750" indent="-285750">
              <a:buClr>
                <a:srgbClr val="00B050"/>
              </a:buClr>
              <a:buFont typeface="Wingdings 3" panose="05040102010807070707" pitchFamily="18" charset="2"/>
              <a:buChar char=""/>
            </a:pPr>
            <a:r>
              <a:rPr lang="en-US" sz="2000" dirty="0" smtClean="0">
                <a:solidFill>
                  <a:srgbClr val="FF0000"/>
                </a:solidFill>
                <a:latin typeface="Arial" panose="020B0604020202020204" pitchFamily="34" charset="0"/>
                <a:cs typeface="Arial" panose="020B0604020202020204" pitchFamily="34" charset="0"/>
              </a:rPr>
              <a:t>Imagine that you are now going to interview candidates for the vacancy that you advertised in Activity 8.3. You have drawn up 6 questions to ask the interviewees.</a:t>
            </a:r>
          </a:p>
          <a:p>
            <a:pPr marL="457200" indent="-457200">
              <a:buClr>
                <a:srgbClr val="00B050"/>
              </a:buClr>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What is it about the job that attracted you to apply for it?</a:t>
            </a:r>
          </a:p>
          <a:p>
            <a:pPr marL="457200" indent="-457200">
              <a:buClr>
                <a:srgbClr val="00B050"/>
              </a:buClr>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What do you know about the company?</a:t>
            </a:r>
          </a:p>
          <a:p>
            <a:pPr marL="457200" indent="-457200">
              <a:buClr>
                <a:srgbClr val="00B050"/>
              </a:buClr>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Tell me more about your hobbies and interests.</a:t>
            </a:r>
          </a:p>
          <a:p>
            <a:pPr marL="457200" indent="-457200">
              <a:buClr>
                <a:srgbClr val="00B050"/>
              </a:buClr>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Why do you feel that you are particularly suitable for the job?</a:t>
            </a:r>
          </a:p>
          <a:p>
            <a:pPr marL="457200" indent="-457200">
              <a:buClr>
                <a:srgbClr val="00B050"/>
              </a:buClr>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Where do you see yourself in 5 year’s time.</a:t>
            </a:r>
          </a:p>
          <a:p>
            <a:pPr marL="457200" indent="-457200">
              <a:buClr>
                <a:srgbClr val="00B050"/>
              </a:buClr>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Do you have any questions?</a:t>
            </a:r>
          </a:p>
          <a:p>
            <a:pPr marL="692150" indent="-346075">
              <a:buClr>
                <a:srgbClr val="00B050"/>
              </a:buClr>
              <a:buFont typeface="+mj-lt"/>
              <a:buAutoNum type="alphaLcParenR"/>
            </a:pPr>
            <a:r>
              <a:rPr lang="en-US" sz="2000" dirty="0" smtClean="0">
                <a:solidFill>
                  <a:srgbClr val="FF0000"/>
                </a:solidFill>
                <a:latin typeface="Arial" panose="020B0604020202020204" pitchFamily="34" charset="0"/>
                <a:cs typeface="Arial" panose="020B0604020202020204" pitchFamily="34" charset="0"/>
              </a:rPr>
              <a:t>What is the purpose of each of these questions? What are you hoping to find out?</a:t>
            </a:r>
          </a:p>
          <a:p>
            <a:pPr marL="692150" indent="-346075">
              <a:buClr>
                <a:srgbClr val="00B050"/>
              </a:buClr>
              <a:buFont typeface="+mj-lt"/>
              <a:buAutoNum type="alphaLcParenR"/>
            </a:pPr>
            <a:r>
              <a:rPr lang="en-US" sz="2000" dirty="0" smtClean="0">
                <a:solidFill>
                  <a:srgbClr val="FF0000"/>
                </a:solidFill>
                <a:latin typeface="Arial" panose="020B0604020202020204" pitchFamily="34" charset="0"/>
                <a:cs typeface="Arial" panose="020B0604020202020204" pitchFamily="34" charset="0"/>
              </a:rPr>
              <a:t>What other questions ought to be asked?</a:t>
            </a:r>
          </a:p>
          <a:p>
            <a:pPr marL="692150" indent="-346075">
              <a:buClr>
                <a:srgbClr val="00B050"/>
              </a:buClr>
              <a:buFont typeface="+mj-lt"/>
              <a:buAutoNum type="alphaLcParenR"/>
            </a:pPr>
            <a:r>
              <a:rPr lang="en-US" sz="2000" dirty="0" smtClean="0">
                <a:solidFill>
                  <a:srgbClr val="FF0000"/>
                </a:solidFill>
                <a:latin typeface="Arial" panose="020B0604020202020204" pitchFamily="34" charset="0"/>
                <a:cs typeface="Arial" panose="020B0604020202020204" pitchFamily="34" charset="0"/>
              </a:rPr>
              <a:t>Get other students in your class to apply for the job you have advertised and then carry out a mock interview. Would you offer them the job.</a:t>
            </a:r>
            <a:endParaRPr lang="en-US" sz="2000" dirty="0">
              <a:solidFill>
                <a:srgbClr val="FF0000"/>
              </a:solidFill>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100</a:t>
            </a:r>
            <a:endParaRPr lang="en-GB" sz="200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316417" y="2780928"/>
            <a:ext cx="432047"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207008632"/>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objectives</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400" dirty="0" smtClean="0">
                <a:latin typeface="Arial" panose="020B0604020202020204" pitchFamily="34" charset="0"/>
                <a:cs typeface="Arial" panose="020B0604020202020204" pitchFamily="34" charset="0"/>
              </a:rPr>
              <a:t>The </a:t>
            </a:r>
            <a:r>
              <a:rPr lang="en-US" sz="1400" dirty="0">
                <a:latin typeface="Arial" panose="020B0604020202020204" pitchFamily="34" charset="0"/>
                <a:cs typeface="Arial" panose="020B0604020202020204" pitchFamily="34" charset="0"/>
              </a:rPr>
              <a:t>four assessment objectives in Cambridge IGCSE Business Studies are: </a:t>
            </a:r>
            <a:endParaRPr lang="en-US" sz="1400" dirty="0" smtClean="0">
              <a:latin typeface="Arial" panose="020B0604020202020204" pitchFamily="34" charset="0"/>
              <a:cs typeface="Arial" panose="020B0604020202020204" pitchFamily="34" charset="0"/>
            </a:endParaRPr>
          </a:p>
          <a:p>
            <a:pPr marL="457200" indent="-228600" algn="ctr"/>
            <a:r>
              <a:rPr lang="en-US" sz="1400" b="1" dirty="0" smtClean="0">
                <a:latin typeface="Arial" panose="020B0604020202020204" pitchFamily="34" charset="0"/>
                <a:cs typeface="Arial" panose="020B0604020202020204" pitchFamily="34" charset="0"/>
              </a:rPr>
              <a:t>AO1</a:t>
            </a:r>
            <a:r>
              <a:rPr lang="en-US" sz="1400" dirty="0">
                <a:latin typeface="Arial" panose="020B0604020202020204" pitchFamily="34" charset="0"/>
                <a:cs typeface="Arial" panose="020B0604020202020204" pitchFamily="34" charset="0"/>
              </a:rPr>
              <a:t>: Knowledge and understanding </a:t>
            </a:r>
            <a:endParaRPr lang="en-US" sz="1400" dirty="0" smtClean="0">
              <a:latin typeface="Arial" panose="020B0604020202020204" pitchFamily="34" charset="0"/>
              <a:cs typeface="Arial" panose="020B0604020202020204" pitchFamily="34" charset="0"/>
            </a:endParaRPr>
          </a:p>
          <a:p>
            <a:pPr marL="457200" indent="-228600" algn="ctr"/>
            <a:r>
              <a:rPr lang="en-US" sz="1400" b="1" dirty="0" smtClean="0">
                <a:latin typeface="Arial" panose="020B0604020202020204" pitchFamily="34" charset="0"/>
                <a:cs typeface="Arial" panose="020B0604020202020204" pitchFamily="34" charset="0"/>
              </a:rPr>
              <a:t>AO2</a:t>
            </a:r>
            <a:r>
              <a:rPr lang="en-US" sz="1400" dirty="0">
                <a:latin typeface="Arial" panose="020B0604020202020204" pitchFamily="34" charset="0"/>
                <a:cs typeface="Arial" panose="020B0604020202020204" pitchFamily="34" charset="0"/>
              </a:rPr>
              <a:t>: Application </a:t>
            </a:r>
            <a:endParaRPr lang="en-US" sz="1400" dirty="0" smtClean="0">
              <a:latin typeface="Arial" panose="020B0604020202020204" pitchFamily="34" charset="0"/>
              <a:cs typeface="Arial" panose="020B0604020202020204" pitchFamily="34" charset="0"/>
            </a:endParaRPr>
          </a:p>
          <a:p>
            <a:pPr marL="457200" indent="-228600" algn="ctr"/>
            <a:r>
              <a:rPr lang="en-US" sz="1400" b="1" dirty="0" smtClean="0">
                <a:latin typeface="Arial" panose="020B0604020202020204" pitchFamily="34" charset="0"/>
                <a:cs typeface="Arial" panose="020B0604020202020204" pitchFamily="34" charset="0"/>
              </a:rPr>
              <a:t>AO3</a:t>
            </a:r>
            <a:r>
              <a:rPr lang="en-US" sz="1400" dirty="0">
                <a:latin typeface="Arial" panose="020B0604020202020204" pitchFamily="34" charset="0"/>
                <a:cs typeface="Arial" panose="020B0604020202020204" pitchFamily="34" charset="0"/>
              </a:rPr>
              <a:t>: Analysis </a:t>
            </a:r>
            <a:endParaRPr lang="en-US" sz="1400" dirty="0" smtClean="0">
              <a:latin typeface="Arial" panose="020B0604020202020204" pitchFamily="34" charset="0"/>
              <a:cs typeface="Arial" panose="020B0604020202020204" pitchFamily="34" charset="0"/>
            </a:endParaRPr>
          </a:p>
          <a:p>
            <a:pPr marL="457200" indent="-228600" algn="ctr"/>
            <a:r>
              <a:rPr lang="en-US" sz="1400" b="1" dirty="0" smtClean="0">
                <a:latin typeface="Arial" panose="020B0604020202020204" pitchFamily="34" charset="0"/>
                <a:cs typeface="Arial" panose="020B0604020202020204" pitchFamily="34" charset="0"/>
              </a:rPr>
              <a:t>AO4</a:t>
            </a:r>
            <a:r>
              <a:rPr lang="en-US" sz="1400" dirty="0">
                <a:latin typeface="Arial" panose="020B0604020202020204" pitchFamily="34" charset="0"/>
                <a:cs typeface="Arial" panose="020B0604020202020204" pitchFamily="34" charset="0"/>
              </a:rPr>
              <a:t>: Evaluation</a:t>
            </a:r>
          </a:p>
          <a:p>
            <a:pPr marL="228600" indent="-228600"/>
            <a:r>
              <a:rPr lang="en-US" sz="1400" b="1" dirty="0">
                <a:latin typeface="Arial" panose="020B0604020202020204" pitchFamily="34" charset="0"/>
                <a:cs typeface="Arial" panose="020B0604020202020204" pitchFamily="34" charset="0"/>
              </a:rPr>
              <a:t>AO1</a:t>
            </a:r>
            <a:r>
              <a:rPr lang="en-US" sz="1400" dirty="0">
                <a:latin typeface="Arial" panose="020B0604020202020204" pitchFamily="34" charset="0"/>
                <a:cs typeface="Arial" panose="020B0604020202020204" pitchFamily="34" charset="0"/>
              </a:rPr>
              <a:t>: Knowledge and understanding Candidates should be able to</a:t>
            </a:r>
            <a:r>
              <a:rPr lang="en-US" sz="1400" dirty="0" smtClean="0">
                <a:latin typeface="Arial" panose="020B0604020202020204" pitchFamily="34" charset="0"/>
                <a:cs typeface="Arial" panose="020B0604020202020204" pitchFamily="34" charset="0"/>
              </a:rPr>
              <a:t>:</a:t>
            </a:r>
          </a:p>
          <a:p>
            <a:pPr marL="457200" lvl="1"/>
            <a:r>
              <a:rPr lang="en-US" sz="1400" dirty="0" smtClean="0">
                <a:latin typeface="Arial" panose="020B0604020202020204" pitchFamily="34" charset="0"/>
                <a:cs typeface="Arial" panose="020B0604020202020204" pitchFamily="34" charset="0"/>
              </a:rPr>
              <a:t>demonstrate </a:t>
            </a:r>
            <a:r>
              <a:rPr lang="en-US" sz="1400" dirty="0">
                <a:latin typeface="Arial" panose="020B0604020202020204" pitchFamily="34" charset="0"/>
                <a:cs typeface="Arial" panose="020B0604020202020204" pitchFamily="34" charset="0"/>
              </a:rPr>
              <a:t>knowledge and understanding of facts, terms, concepts, conventions, theories and techniques commonly applied to or used as part of business </a:t>
            </a:r>
            <a:r>
              <a:rPr lang="en-US" sz="1400" dirty="0" smtClean="0">
                <a:latin typeface="Arial" panose="020B0604020202020204" pitchFamily="34" charset="0"/>
                <a:cs typeface="Arial" panose="020B0604020202020204" pitchFamily="34" charset="0"/>
              </a:rPr>
              <a:t>behavior.</a:t>
            </a:r>
            <a:endParaRPr lang="en-US" sz="1400" dirty="0">
              <a:latin typeface="Arial" panose="020B0604020202020204" pitchFamily="34" charset="0"/>
              <a:cs typeface="Arial" panose="020B0604020202020204" pitchFamily="34" charset="0"/>
            </a:endParaRPr>
          </a:p>
          <a:p>
            <a:pPr marL="228600" indent="-228600"/>
            <a:r>
              <a:rPr lang="en-US" sz="1400" b="1" dirty="0">
                <a:latin typeface="Arial" panose="020B0604020202020204" pitchFamily="34" charset="0"/>
                <a:cs typeface="Arial" panose="020B0604020202020204" pitchFamily="34" charset="0"/>
              </a:rPr>
              <a:t>AO2</a:t>
            </a:r>
            <a:r>
              <a:rPr lang="en-US" sz="1400" dirty="0">
                <a:latin typeface="Arial" panose="020B0604020202020204" pitchFamily="34" charset="0"/>
                <a:cs typeface="Arial" panose="020B0604020202020204" pitchFamily="34" charset="0"/>
              </a:rPr>
              <a:t>: Application Candidates should be able to</a:t>
            </a:r>
            <a:r>
              <a:rPr lang="en-US" sz="1400" dirty="0" smtClean="0">
                <a:latin typeface="Arial" panose="020B0604020202020204" pitchFamily="34" charset="0"/>
                <a:cs typeface="Arial" panose="020B0604020202020204" pitchFamily="34" charset="0"/>
              </a:rPr>
              <a:t>:</a:t>
            </a:r>
          </a:p>
          <a:p>
            <a:pPr marL="457200" lvl="1"/>
            <a:r>
              <a:rPr lang="en-US" sz="1400" dirty="0" smtClean="0">
                <a:latin typeface="Arial" panose="020B0604020202020204" pitchFamily="34" charset="0"/>
                <a:cs typeface="Arial" panose="020B0604020202020204" pitchFamily="34" charset="0"/>
              </a:rPr>
              <a:t>apply </a:t>
            </a:r>
            <a:r>
              <a:rPr lang="en-US" sz="1400" dirty="0">
                <a:latin typeface="Arial" panose="020B0604020202020204" pitchFamily="34" charset="0"/>
                <a:cs typeface="Arial" panose="020B0604020202020204" pitchFamily="34" charset="0"/>
              </a:rPr>
              <a:t>their knowledge and understanding of facts, terms, concepts, conventions, theories and techniques.</a:t>
            </a:r>
          </a:p>
          <a:p>
            <a:pPr marL="228600" indent="-228600"/>
            <a:r>
              <a:rPr lang="en-US" sz="1400" b="1" dirty="0">
                <a:latin typeface="Arial" panose="020B0604020202020204" pitchFamily="34" charset="0"/>
                <a:cs typeface="Arial" panose="020B0604020202020204" pitchFamily="34" charset="0"/>
              </a:rPr>
              <a:t>AO3</a:t>
            </a:r>
            <a:r>
              <a:rPr lang="en-US" sz="1400" dirty="0">
                <a:latin typeface="Arial" panose="020B0604020202020204" pitchFamily="34" charset="0"/>
                <a:cs typeface="Arial" panose="020B0604020202020204" pitchFamily="34" charset="0"/>
              </a:rPr>
              <a:t>: Analysis Candidates should be able </a:t>
            </a:r>
            <a:r>
              <a:rPr lang="en-US" sz="1400" dirty="0" smtClean="0">
                <a:latin typeface="Arial" panose="020B0604020202020204" pitchFamily="34" charset="0"/>
                <a:cs typeface="Arial" panose="020B0604020202020204" pitchFamily="34" charset="0"/>
              </a:rPr>
              <a:t>to:</a:t>
            </a:r>
          </a:p>
          <a:p>
            <a:pPr marL="457200" lvl="1"/>
            <a:r>
              <a:rPr lang="en-US" sz="1400" dirty="0" smtClean="0">
                <a:latin typeface="Arial" panose="020B0604020202020204" pitchFamily="34" charset="0"/>
                <a:cs typeface="Arial" panose="020B0604020202020204" pitchFamily="34" charset="0"/>
              </a:rPr>
              <a:t>distinguish </a:t>
            </a:r>
            <a:r>
              <a:rPr lang="en-US" sz="1400" dirty="0">
                <a:latin typeface="Arial" panose="020B0604020202020204" pitchFamily="34" charset="0"/>
                <a:cs typeface="Arial" panose="020B0604020202020204" pitchFamily="34" charset="0"/>
              </a:rPr>
              <a:t>between evidence and opinion in a business context </a:t>
            </a:r>
            <a:endParaRPr lang="en-US" sz="1400" dirty="0" smtClean="0">
              <a:latin typeface="Arial" panose="020B0604020202020204" pitchFamily="34" charset="0"/>
              <a:cs typeface="Arial" panose="020B0604020202020204" pitchFamily="34" charset="0"/>
            </a:endParaRPr>
          </a:p>
          <a:p>
            <a:pPr marL="457200" lvl="1"/>
            <a:r>
              <a:rPr lang="en-US" sz="1400" dirty="0" smtClean="0">
                <a:latin typeface="Arial" panose="020B0604020202020204" pitchFamily="34" charset="0"/>
                <a:cs typeface="Arial" panose="020B0604020202020204" pitchFamily="34" charset="0"/>
              </a:rPr>
              <a:t>order</a:t>
            </a:r>
            <a:r>
              <a:rPr lang="en-US" sz="1400" dirty="0">
                <a:latin typeface="Arial" panose="020B0604020202020204" pitchFamily="34" charset="0"/>
                <a:cs typeface="Arial" panose="020B0604020202020204" pitchFamily="34" charset="0"/>
              </a:rPr>
              <a:t>, analyse and interpret information in narrative, numerical and graphical forms, using appropriate techniques.</a:t>
            </a:r>
          </a:p>
          <a:p>
            <a:pPr marL="228600" indent="-228600"/>
            <a:r>
              <a:rPr lang="en-US" sz="1400" b="1" dirty="0">
                <a:latin typeface="Arial" panose="020B0604020202020204" pitchFamily="34" charset="0"/>
                <a:cs typeface="Arial" panose="020B0604020202020204" pitchFamily="34" charset="0"/>
              </a:rPr>
              <a:t>AO4</a:t>
            </a:r>
            <a:r>
              <a:rPr lang="en-US" sz="1400" dirty="0">
                <a:latin typeface="Arial" panose="020B0604020202020204" pitchFamily="34" charset="0"/>
                <a:cs typeface="Arial" panose="020B0604020202020204" pitchFamily="34" charset="0"/>
              </a:rPr>
              <a:t>: Evaluation Candidates should be able to</a:t>
            </a:r>
            <a:r>
              <a:rPr lang="en-US" sz="1400" dirty="0" smtClean="0">
                <a:latin typeface="Arial" panose="020B0604020202020204" pitchFamily="34" charset="0"/>
                <a:cs typeface="Arial" panose="020B0604020202020204" pitchFamily="34" charset="0"/>
              </a:rPr>
              <a:t>:</a:t>
            </a:r>
          </a:p>
          <a:p>
            <a:pPr marL="457200" lvl="1"/>
            <a:r>
              <a:rPr lang="en-US" sz="1400" dirty="0" smtClean="0">
                <a:latin typeface="Arial" panose="020B0604020202020204" pitchFamily="34" charset="0"/>
                <a:cs typeface="Arial" panose="020B0604020202020204" pitchFamily="34" charset="0"/>
              </a:rPr>
              <a:t>present </a:t>
            </a:r>
            <a:r>
              <a:rPr lang="en-US" sz="1400" dirty="0">
                <a:latin typeface="Arial" panose="020B0604020202020204" pitchFamily="34" charset="0"/>
                <a:cs typeface="Arial" panose="020B0604020202020204" pitchFamily="34" charset="0"/>
              </a:rPr>
              <a:t>reasoned explanations, develop arguments, understand implications and draw </a:t>
            </a:r>
            <a:r>
              <a:rPr lang="en-US" sz="1400" dirty="0" smtClean="0">
                <a:latin typeface="Arial" panose="020B0604020202020204" pitchFamily="34" charset="0"/>
                <a:cs typeface="Arial" panose="020B0604020202020204" pitchFamily="34" charset="0"/>
              </a:rPr>
              <a:t>inferences</a:t>
            </a:r>
          </a:p>
          <a:p>
            <a:pPr marL="457200" lvl="1"/>
            <a:r>
              <a:rPr lang="en-US" sz="1400" dirty="0" smtClean="0">
                <a:latin typeface="Arial" panose="020B0604020202020204" pitchFamily="34" charset="0"/>
                <a:cs typeface="Arial" panose="020B0604020202020204" pitchFamily="34" charset="0"/>
              </a:rPr>
              <a:t>make </a:t>
            </a:r>
            <a:r>
              <a:rPr lang="en-US" sz="1400" dirty="0">
                <a:latin typeface="Arial" panose="020B0604020202020204" pitchFamily="34" charset="0"/>
                <a:cs typeface="Arial" panose="020B0604020202020204" pitchFamily="34" charset="0"/>
              </a:rPr>
              <a:t>judgements, recommendations and decisions.</a:t>
            </a:r>
            <a:endParaRPr lang="en-GB" sz="1400" dirty="0" smtClean="0">
              <a:latin typeface="Arial" panose="020B0604020202020204" pitchFamily="34" charset="0"/>
              <a:cs typeface="Arial" panose="020B0604020202020204" pitchFamily="34" charset="0"/>
            </a:endParaRP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400" dirty="0" smtClean="0"/>
              <a:t>2.3.1 – Recruitment Process – Interviews</a:t>
            </a:r>
            <a:endParaRPr lang="en-GB" sz="3400" b="1" dirty="0" smtClean="0"/>
          </a:p>
        </p:txBody>
      </p:sp>
      <p:sp>
        <p:nvSpPr>
          <p:cNvPr id="8" name="Rectangle 7"/>
          <p:cNvSpPr/>
          <p:nvPr/>
        </p:nvSpPr>
        <p:spPr>
          <a:xfrm>
            <a:off x="323849" y="1159872"/>
            <a:ext cx="8424615" cy="4708981"/>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When the suitable applicant has been offered the job and has accepted it, the unsuccessful applicants should be informed that they have not got the job and thanked for applying.</a:t>
            </a:r>
          </a:p>
          <a:p>
            <a:pPr>
              <a:buClr>
                <a:srgbClr val="00B050"/>
              </a:buClr>
            </a:pPr>
            <a:r>
              <a:rPr lang="en-US" sz="2000" b="1" dirty="0" smtClean="0">
                <a:solidFill>
                  <a:srgbClr val="FF0000"/>
                </a:solidFill>
                <a:latin typeface="Arial" panose="020B0604020202020204" pitchFamily="34" charset="0"/>
                <a:cs typeface="Arial" panose="020B0604020202020204" pitchFamily="34" charset="0"/>
              </a:rPr>
              <a:t>Activity 8.6</a:t>
            </a:r>
          </a:p>
          <a:p>
            <a:pPr marL="457200" indent="-457200">
              <a:buClr>
                <a:srgbClr val="00B050"/>
              </a:buClr>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An international construction company has just won a contract to build a dam in an African Country, How might the Human Resources Department recruit the following workers for the contract:</a:t>
            </a:r>
          </a:p>
          <a:p>
            <a:pPr marL="914400" lvl="1" indent="-457200">
              <a:buClr>
                <a:srgbClr val="00B050"/>
              </a:buClr>
              <a:buFont typeface="+mj-lt"/>
              <a:buAutoNum type="alphaLcParenR"/>
            </a:pPr>
            <a:r>
              <a:rPr lang="en-US" sz="2000" dirty="0" smtClean="0">
                <a:solidFill>
                  <a:srgbClr val="FF0000"/>
                </a:solidFill>
                <a:latin typeface="Arial" panose="020B0604020202020204" pitchFamily="34" charset="0"/>
                <a:cs typeface="Arial" panose="020B0604020202020204" pitchFamily="34" charset="0"/>
              </a:rPr>
              <a:t>Experienced engineers</a:t>
            </a:r>
          </a:p>
          <a:p>
            <a:pPr marL="914400" lvl="1" indent="-457200">
              <a:buClr>
                <a:srgbClr val="00B050"/>
              </a:buClr>
              <a:buFont typeface="+mj-lt"/>
              <a:buAutoNum type="alphaLcParenR"/>
            </a:pPr>
            <a:r>
              <a:rPr lang="en-US" sz="2000" dirty="0" smtClean="0">
                <a:solidFill>
                  <a:srgbClr val="FF0000"/>
                </a:solidFill>
                <a:latin typeface="Arial" panose="020B0604020202020204" pitchFamily="34" charset="0"/>
                <a:cs typeface="Arial" panose="020B0604020202020204" pitchFamily="34" charset="0"/>
              </a:rPr>
              <a:t>Labourers?</a:t>
            </a:r>
          </a:p>
          <a:p>
            <a:pPr marL="457200" indent="-457200">
              <a:buClr>
                <a:srgbClr val="00B050"/>
              </a:buClr>
              <a:buFont typeface="+mj-lt"/>
              <a:buAutoNum type="arabicPeriod"/>
            </a:pPr>
            <a:r>
              <a:rPr lang="en-US" sz="2000" dirty="0" smtClean="0">
                <a:solidFill>
                  <a:srgbClr val="FF0000"/>
                </a:solidFill>
                <a:latin typeface="Arial" panose="020B0604020202020204" pitchFamily="34" charset="0"/>
                <a:cs typeface="Arial" panose="020B0604020202020204" pitchFamily="34" charset="0"/>
              </a:rPr>
              <a:t>An international airline is expanding its operations in Latin America. It needs to recruit staff to be based in just this continent, as the flights will not go around the world. What recruitment and selection methods would it use to appoint:</a:t>
            </a:r>
          </a:p>
          <a:p>
            <a:pPr marL="692150" indent="-346075">
              <a:buClr>
                <a:srgbClr val="00B050"/>
              </a:buClr>
              <a:buFont typeface="+mj-lt"/>
              <a:buAutoNum type="alphaLcParenR"/>
            </a:pPr>
            <a:r>
              <a:rPr lang="en-US" sz="2000" dirty="0" smtClean="0">
                <a:solidFill>
                  <a:srgbClr val="FF0000"/>
                </a:solidFill>
                <a:latin typeface="Arial" panose="020B0604020202020204" pitchFamily="34" charset="0"/>
                <a:cs typeface="Arial" panose="020B0604020202020204" pitchFamily="34" charset="0"/>
              </a:rPr>
              <a:t>Airline pilots</a:t>
            </a:r>
          </a:p>
          <a:p>
            <a:pPr marL="692150" indent="-346075">
              <a:buClr>
                <a:srgbClr val="00B050"/>
              </a:buClr>
              <a:buFont typeface="+mj-lt"/>
              <a:buAutoNum type="alphaLcParenR"/>
            </a:pPr>
            <a:r>
              <a:rPr lang="en-US" sz="2000" dirty="0" smtClean="0">
                <a:solidFill>
                  <a:srgbClr val="FF0000"/>
                </a:solidFill>
                <a:latin typeface="Arial" panose="020B0604020202020204" pitchFamily="34" charset="0"/>
                <a:cs typeface="Arial" panose="020B0604020202020204" pitchFamily="34" charset="0"/>
              </a:rPr>
              <a:t>Cabin Crews (air stewardesses and stewards)?</a:t>
            </a:r>
            <a:endParaRPr lang="en-US" sz="2000" dirty="0">
              <a:solidFill>
                <a:srgbClr val="FF0000"/>
              </a:solidFill>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100</a:t>
            </a:r>
            <a:endParaRPr lang="en-GB" sz="200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316417" y="4941168"/>
            <a:ext cx="432047"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688362827"/>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400" dirty="0" smtClean="0"/>
              <a:t>2.3.1 – Recruitment Process – Revision</a:t>
            </a:r>
            <a:endParaRPr lang="en-GB" sz="3400" b="1" dirty="0" smtClean="0"/>
          </a:p>
        </p:txBody>
      </p:sp>
      <p:sp>
        <p:nvSpPr>
          <p:cNvPr id="8" name="Rectangle 7"/>
          <p:cNvSpPr/>
          <p:nvPr/>
        </p:nvSpPr>
        <p:spPr>
          <a:xfrm>
            <a:off x="323849" y="1159872"/>
            <a:ext cx="8424615" cy="369332"/>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b="1" dirty="0" smtClean="0">
                <a:latin typeface="Arial" panose="020B0604020202020204" pitchFamily="34" charset="0"/>
                <a:cs typeface="Arial" panose="020B0604020202020204" pitchFamily="34" charset="0"/>
              </a:rPr>
              <a:t>Revision Summary: The Recruitment and Selection Process</a:t>
            </a:r>
            <a:endParaRPr lang="en-US" b="1" dirty="0">
              <a:solidFill>
                <a:srgbClr val="FF0000"/>
              </a:solidFill>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101</a:t>
            </a:r>
            <a:endParaRPr lang="en-GB" sz="2000" b="1" dirty="0">
              <a:latin typeface="Arial" panose="020B0604020202020204" pitchFamily="34" charset="0"/>
              <a:cs typeface="Arial" panose="020B0604020202020204" pitchFamily="34" charset="0"/>
            </a:endParaRPr>
          </a:p>
        </p:txBody>
      </p:sp>
      <p:sp>
        <p:nvSpPr>
          <p:cNvPr id="7" name="TextBox 6"/>
          <p:cNvSpPr txBox="1"/>
          <p:nvPr/>
        </p:nvSpPr>
        <p:spPr>
          <a:xfrm>
            <a:off x="323849" y="1556792"/>
            <a:ext cx="1727871" cy="507831"/>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900" b="1" dirty="0" smtClean="0"/>
              <a:t>1 Analyse the exact nature of the job</a:t>
            </a:r>
            <a:r>
              <a:rPr lang="en-US" sz="900" dirty="0" smtClean="0"/>
              <a:t> and duties to be undertaken.</a:t>
            </a:r>
            <a:endParaRPr lang="en-US" sz="900" b="1" dirty="0" smtClean="0"/>
          </a:p>
        </p:txBody>
      </p:sp>
      <p:cxnSp>
        <p:nvCxnSpPr>
          <p:cNvPr id="9" name="Straight Arrow Connector 8"/>
          <p:cNvCxnSpPr>
            <a:stCxn id="7" idx="2"/>
            <a:endCxn id="11" idx="0"/>
          </p:cNvCxnSpPr>
          <p:nvPr/>
        </p:nvCxnSpPr>
        <p:spPr>
          <a:xfrm>
            <a:off x="1187785" y="2064623"/>
            <a:ext cx="0" cy="26529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23849" y="2329914"/>
            <a:ext cx="1727871" cy="230832"/>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900" b="1" dirty="0" smtClean="0"/>
              <a:t>2 </a:t>
            </a:r>
            <a:r>
              <a:rPr lang="en-US" sz="900" dirty="0" smtClean="0"/>
              <a:t>Design a </a:t>
            </a:r>
            <a:r>
              <a:rPr lang="en-US" sz="900" b="1" dirty="0" smtClean="0"/>
              <a:t>Job Description</a:t>
            </a:r>
          </a:p>
        </p:txBody>
      </p:sp>
      <p:cxnSp>
        <p:nvCxnSpPr>
          <p:cNvPr id="12" name="Straight Arrow Connector 11"/>
          <p:cNvCxnSpPr>
            <a:stCxn id="11" idx="2"/>
            <a:endCxn id="14" idx="0"/>
          </p:cNvCxnSpPr>
          <p:nvPr/>
        </p:nvCxnSpPr>
        <p:spPr>
          <a:xfrm>
            <a:off x="1187785" y="2560746"/>
            <a:ext cx="0" cy="22018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23849" y="2780928"/>
            <a:ext cx="1727871" cy="230832"/>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900" b="1" dirty="0" smtClean="0"/>
              <a:t>3 </a:t>
            </a:r>
            <a:r>
              <a:rPr lang="en-US" sz="900" dirty="0" smtClean="0"/>
              <a:t>Design a </a:t>
            </a:r>
            <a:r>
              <a:rPr lang="en-US" sz="900" b="1" dirty="0" smtClean="0"/>
              <a:t>Job Specification</a:t>
            </a:r>
          </a:p>
        </p:txBody>
      </p:sp>
      <p:cxnSp>
        <p:nvCxnSpPr>
          <p:cNvPr id="15" name="Straight Arrow Connector 14"/>
          <p:cNvCxnSpPr>
            <a:stCxn id="14" idx="2"/>
            <a:endCxn id="16" idx="0"/>
          </p:cNvCxnSpPr>
          <p:nvPr/>
        </p:nvCxnSpPr>
        <p:spPr>
          <a:xfrm>
            <a:off x="1187785" y="3011760"/>
            <a:ext cx="0" cy="20353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23849" y="3215298"/>
            <a:ext cx="1727871" cy="230832"/>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900" b="1" dirty="0" smtClean="0"/>
              <a:t>4 Advertise</a:t>
            </a:r>
            <a:r>
              <a:rPr lang="en-US" sz="900" dirty="0" smtClean="0"/>
              <a:t> the vacancy</a:t>
            </a:r>
            <a:endParaRPr lang="en-US" sz="900" b="1" dirty="0" smtClean="0"/>
          </a:p>
        </p:txBody>
      </p:sp>
      <p:cxnSp>
        <p:nvCxnSpPr>
          <p:cNvPr id="17" name="Straight Arrow Connector 16"/>
          <p:cNvCxnSpPr>
            <a:stCxn id="16" idx="2"/>
            <a:endCxn id="19" idx="0"/>
          </p:cNvCxnSpPr>
          <p:nvPr/>
        </p:nvCxnSpPr>
        <p:spPr>
          <a:xfrm>
            <a:off x="1187785" y="3446130"/>
            <a:ext cx="0" cy="48866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3849" y="3934797"/>
            <a:ext cx="1727871" cy="646331"/>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900" b="1" dirty="0" smtClean="0"/>
              <a:t>5 Send out application forms</a:t>
            </a:r>
            <a:r>
              <a:rPr lang="en-US" sz="900" dirty="0" smtClean="0"/>
              <a:t> to the applicants or read curriculum vitaes</a:t>
            </a:r>
            <a:r>
              <a:rPr lang="en-US" sz="900" dirty="0"/>
              <a:t>/ résumés </a:t>
            </a:r>
            <a:r>
              <a:rPr lang="en-US" sz="900" dirty="0" smtClean="0"/>
              <a:t>and letters of application</a:t>
            </a:r>
            <a:endParaRPr lang="en-US" sz="900" b="1" dirty="0" smtClean="0"/>
          </a:p>
        </p:txBody>
      </p:sp>
      <p:cxnSp>
        <p:nvCxnSpPr>
          <p:cNvPr id="20" name="Straight Arrow Connector 19"/>
          <p:cNvCxnSpPr>
            <a:stCxn id="19" idx="2"/>
            <a:endCxn id="24" idx="0"/>
          </p:cNvCxnSpPr>
          <p:nvPr/>
        </p:nvCxnSpPr>
        <p:spPr>
          <a:xfrm>
            <a:off x="1187785" y="4581128"/>
            <a:ext cx="0" cy="14401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23849" y="4725144"/>
            <a:ext cx="1727871" cy="507831"/>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900" b="1" dirty="0" smtClean="0"/>
              <a:t>6 </a:t>
            </a:r>
            <a:r>
              <a:rPr lang="en-US" sz="900" dirty="0" smtClean="0"/>
              <a:t>Produce a </a:t>
            </a:r>
            <a:r>
              <a:rPr lang="en-US" sz="900" b="1" dirty="0" smtClean="0"/>
              <a:t>short-list</a:t>
            </a:r>
            <a:r>
              <a:rPr lang="en-US" sz="900" dirty="0" smtClean="0"/>
              <a:t> from the replies of those to interview and take up references</a:t>
            </a:r>
          </a:p>
        </p:txBody>
      </p:sp>
      <p:cxnSp>
        <p:nvCxnSpPr>
          <p:cNvPr id="30" name="Straight Arrow Connector 29"/>
          <p:cNvCxnSpPr>
            <a:stCxn id="24" idx="2"/>
            <a:endCxn id="31" idx="0"/>
          </p:cNvCxnSpPr>
          <p:nvPr/>
        </p:nvCxnSpPr>
        <p:spPr>
          <a:xfrm>
            <a:off x="1187785" y="5232975"/>
            <a:ext cx="0" cy="20295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23849" y="5435932"/>
            <a:ext cx="1727871" cy="369332"/>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900" b="1" dirty="0" smtClean="0"/>
              <a:t>7 </a:t>
            </a:r>
            <a:r>
              <a:rPr lang="en-US" sz="900" dirty="0" smtClean="0"/>
              <a:t>Hold</a:t>
            </a:r>
            <a:r>
              <a:rPr lang="en-US" sz="900" b="1" dirty="0" smtClean="0"/>
              <a:t> Interviews and selection tasks</a:t>
            </a:r>
            <a:endParaRPr lang="en-US" sz="900" dirty="0" smtClean="0"/>
          </a:p>
        </p:txBody>
      </p:sp>
      <p:cxnSp>
        <p:nvCxnSpPr>
          <p:cNvPr id="32" name="Straight Arrow Connector 31"/>
          <p:cNvCxnSpPr>
            <a:stCxn id="31" idx="2"/>
            <a:endCxn id="33" idx="0"/>
          </p:cNvCxnSpPr>
          <p:nvPr/>
        </p:nvCxnSpPr>
        <p:spPr>
          <a:xfrm>
            <a:off x="1187785" y="5805264"/>
            <a:ext cx="0" cy="14401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23849" y="5949280"/>
            <a:ext cx="1727871" cy="507831"/>
          </a:xfrm>
          <a:prstGeom prst="rect">
            <a:avLst/>
          </a:prstGeom>
          <a:solidFill>
            <a:schemeClr val="accent6">
              <a:lumMod val="40000"/>
              <a:lumOff val="60000"/>
            </a:schemeClr>
          </a:solidFill>
          <a:ln w="28575">
            <a:solidFill>
              <a:srgbClr val="B21212"/>
            </a:solidFill>
          </a:ln>
        </p:spPr>
        <p:txBody>
          <a:bodyPr wrap="square" lIns="45720" tIns="45720" rIns="45720" bIns="45720" rtlCol="0">
            <a:spAutoFit/>
          </a:bodyPr>
          <a:lstStyle/>
          <a:p>
            <a:r>
              <a:rPr lang="en-US" sz="900" b="1" dirty="0" smtClean="0"/>
              <a:t>8 Select suitable applicant</a:t>
            </a:r>
            <a:r>
              <a:rPr lang="en-US" sz="900" dirty="0" smtClean="0"/>
              <a:t> and offer them the job. Reply to unsuccessful candidates</a:t>
            </a:r>
          </a:p>
        </p:txBody>
      </p:sp>
      <p:sp>
        <p:nvSpPr>
          <p:cNvPr id="49" name="TextBox 48"/>
          <p:cNvSpPr txBox="1"/>
          <p:nvPr/>
        </p:nvSpPr>
        <p:spPr>
          <a:xfrm>
            <a:off x="2195736" y="1564866"/>
            <a:ext cx="6552728" cy="461665"/>
          </a:xfrm>
          <a:prstGeom prst="rect">
            <a:avLst/>
          </a:prstGeom>
          <a:solidFill>
            <a:schemeClr val="tx2">
              <a:lumMod val="20000"/>
              <a:lumOff val="80000"/>
            </a:schemeClr>
          </a:solidFill>
          <a:ln w="28575">
            <a:solidFill>
              <a:srgbClr val="B21212"/>
            </a:solidFill>
          </a:ln>
        </p:spPr>
        <p:txBody>
          <a:bodyPr wrap="square" lIns="45720" tIns="45720" rIns="45720" bIns="45720" rtlCol="0">
            <a:spAutoFit/>
          </a:bodyPr>
          <a:lstStyle/>
          <a:p>
            <a:r>
              <a:rPr lang="en-US" sz="1200" dirty="0" smtClean="0"/>
              <a:t>The requirements of the job need to be decided. Will the job be different to the old one? Is the job a new one, what will the person be required to do? Can other people do some of the duties?</a:t>
            </a:r>
          </a:p>
        </p:txBody>
      </p:sp>
      <p:sp>
        <p:nvSpPr>
          <p:cNvPr id="51" name="TextBox 50"/>
          <p:cNvSpPr txBox="1"/>
          <p:nvPr/>
        </p:nvSpPr>
        <p:spPr>
          <a:xfrm>
            <a:off x="2195736" y="2329914"/>
            <a:ext cx="6552728" cy="369332"/>
          </a:xfrm>
          <a:prstGeom prst="rect">
            <a:avLst/>
          </a:prstGeom>
          <a:solidFill>
            <a:schemeClr val="tx2">
              <a:lumMod val="20000"/>
              <a:lumOff val="80000"/>
            </a:schemeClr>
          </a:solidFill>
          <a:ln w="28575">
            <a:solidFill>
              <a:srgbClr val="B21212"/>
            </a:solidFill>
          </a:ln>
        </p:spPr>
        <p:txBody>
          <a:bodyPr wrap="square" lIns="45720" tIns="45720" rIns="45720" bIns="45720" rtlCol="0">
            <a:spAutoFit/>
          </a:bodyPr>
          <a:lstStyle/>
          <a:p>
            <a:r>
              <a:rPr lang="en-US" sz="900" dirty="0" smtClean="0"/>
              <a:t>Once the exact duties have been decided they will need to be put together to form a job description. This document outlines the duties that the job involves and states to whom the person will be responsible, i.e. who will be their boss.</a:t>
            </a:r>
          </a:p>
        </p:txBody>
      </p:sp>
      <p:sp>
        <p:nvSpPr>
          <p:cNvPr id="53" name="TextBox 52"/>
          <p:cNvSpPr txBox="1"/>
          <p:nvPr/>
        </p:nvSpPr>
        <p:spPr>
          <a:xfrm>
            <a:off x="2195736" y="2780928"/>
            <a:ext cx="6552728" cy="369332"/>
          </a:xfrm>
          <a:prstGeom prst="rect">
            <a:avLst/>
          </a:prstGeom>
          <a:solidFill>
            <a:schemeClr val="tx2">
              <a:lumMod val="20000"/>
              <a:lumOff val="80000"/>
            </a:schemeClr>
          </a:solidFill>
          <a:ln w="28575">
            <a:solidFill>
              <a:srgbClr val="B21212"/>
            </a:solidFill>
          </a:ln>
        </p:spPr>
        <p:txBody>
          <a:bodyPr wrap="square" lIns="45720" tIns="45720" rIns="45720" bIns="45720" rtlCol="0">
            <a:spAutoFit/>
          </a:bodyPr>
          <a:lstStyle/>
          <a:p>
            <a:r>
              <a:rPr lang="en-US" sz="900" dirty="0" smtClean="0"/>
              <a:t>A job description outlines in detail the type of person who is required to do the job. It </a:t>
            </a:r>
            <a:r>
              <a:rPr lang="en-US" sz="900" dirty="0"/>
              <a:t>will include the </a:t>
            </a:r>
            <a:r>
              <a:rPr lang="en-US" sz="900" dirty="0" smtClean="0"/>
              <a:t>qualifications, experience and personal qualities of the person that are essential and those that are desirable.</a:t>
            </a:r>
            <a:endParaRPr lang="en-US" sz="900" dirty="0"/>
          </a:p>
        </p:txBody>
      </p:sp>
      <p:sp>
        <p:nvSpPr>
          <p:cNvPr id="55" name="TextBox 54"/>
          <p:cNvSpPr txBox="1"/>
          <p:nvPr/>
        </p:nvSpPr>
        <p:spPr>
          <a:xfrm>
            <a:off x="2195736" y="3215298"/>
            <a:ext cx="6552728" cy="784830"/>
          </a:xfrm>
          <a:prstGeom prst="rect">
            <a:avLst/>
          </a:prstGeom>
          <a:solidFill>
            <a:schemeClr val="tx2">
              <a:lumMod val="20000"/>
              <a:lumOff val="80000"/>
            </a:schemeClr>
          </a:solidFill>
          <a:ln w="28575">
            <a:solidFill>
              <a:srgbClr val="B21212"/>
            </a:solidFill>
          </a:ln>
        </p:spPr>
        <p:txBody>
          <a:bodyPr wrap="square" lIns="45720" tIns="45720" rIns="45720" bIns="45720" rtlCol="0">
            <a:spAutoFit/>
          </a:bodyPr>
          <a:lstStyle/>
          <a:p>
            <a:r>
              <a:rPr lang="en-US" sz="900" dirty="0" smtClean="0"/>
              <a:t>The job can now be advertised because the exact nature of the job has been decided and the qualifications, experience etc. have been determined. Where to advertise has been chosen. If the job is a senior one requiring more qualifications, then the advert will need to be seen by people in different parts of the country or other countries. A national newspaper or specialized magazine for the industry will be chosen. If the job is a basic one requiring few qualifications or skills, then the advert could be placed in a local newspaper because many local people could have the necessary skills </a:t>
            </a:r>
          </a:p>
        </p:txBody>
      </p:sp>
      <p:sp>
        <p:nvSpPr>
          <p:cNvPr id="57" name="TextBox 56"/>
          <p:cNvSpPr txBox="1"/>
          <p:nvPr/>
        </p:nvSpPr>
        <p:spPr>
          <a:xfrm>
            <a:off x="2195736" y="4077072"/>
            <a:ext cx="6552728" cy="430887"/>
          </a:xfrm>
          <a:prstGeom prst="rect">
            <a:avLst/>
          </a:prstGeom>
          <a:solidFill>
            <a:schemeClr val="tx2">
              <a:lumMod val="20000"/>
              <a:lumOff val="80000"/>
            </a:schemeClr>
          </a:solidFill>
          <a:ln w="28575">
            <a:solidFill>
              <a:srgbClr val="B21212"/>
            </a:solidFill>
          </a:ln>
        </p:spPr>
        <p:txBody>
          <a:bodyPr wrap="square" lIns="45720" tIns="45720" rIns="45720" bIns="45720" rtlCol="0">
            <a:spAutoFit/>
          </a:bodyPr>
          <a:lstStyle/>
          <a:p>
            <a:r>
              <a:rPr lang="en-US" sz="1100" dirty="0"/>
              <a:t>People will apply for the job by sending </a:t>
            </a:r>
            <a:r>
              <a:rPr lang="en-US" sz="1100" dirty="0" smtClean="0"/>
              <a:t>a letter of application and CV, or they will request an application form from the business, fill it in and send it back.</a:t>
            </a:r>
            <a:endParaRPr lang="en-US" sz="1100" dirty="0"/>
          </a:p>
        </p:txBody>
      </p:sp>
      <p:sp>
        <p:nvSpPr>
          <p:cNvPr id="59" name="TextBox 58"/>
          <p:cNvSpPr txBox="1"/>
          <p:nvPr/>
        </p:nvSpPr>
        <p:spPr>
          <a:xfrm>
            <a:off x="2195736" y="4725144"/>
            <a:ext cx="6552728" cy="507831"/>
          </a:xfrm>
          <a:prstGeom prst="rect">
            <a:avLst/>
          </a:prstGeom>
          <a:solidFill>
            <a:schemeClr val="tx2">
              <a:lumMod val="20000"/>
              <a:lumOff val="80000"/>
            </a:schemeClr>
          </a:solidFill>
          <a:ln w="28575">
            <a:solidFill>
              <a:srgbClr val="B21212"/>
            </a:solidFill>
          </a:ln>
        </p:spPr>
        <p:txBody>
          <a:bodyPr wrap="square" lIns="45720" tIns="45720" rIns="45720" bIns="45720" rtlCol="0">
            <a:spAutoFit/>
          </a:bodyPr>
          <a:lstStyle/>
          <a:p>
            <a:r>
              <a:rPr lang="en-US" sz="900" dirty="0" smtClean="0"/>
              <a:t>From the applications for the job, a shortlist will be produced of those best matching the employer’s requirements, References might be requested for those people to be interviewed (if an applicant is to be offered the job subject to suitable references, those will be sought at stage 8)</a:t>
            </a:r>
          </a:p>
        </p:txBody>
      </p:sp>
      <p:sp>
        <p:nvSpPr>
          <p:cNvPr id="61" name="TextBox 60"/>
          <p:cNvSpPr txBox="1"/>
          <p:nvPr/>
        </p:nvSpPr>
        <p:spPr>
          <a:xfrm>
            <a:off x="2195736" y="5445224"/>
            <a:ext cx="6552728" cy="430887"/>
          </a:xfrm>
          <a:prstGeom prst="rect">
            <a:avLst/>
          </a:prstGeom>
          <a:solidFill>
            <a:schemeClr val="tx2">
              <a:lumMod val="20000"/>
              <a:lumOff val="80000"/>
            </a:schemeClr>
          </a:solidFill>
          <a:ln w="28575">
            <a:solidFill>
              <a:srgbClr val="B21212"/>
            </a:solidFill>
          </a:ln>
        </p:spPr>
        <p:txBody>
          <a:bodyPr wrap="square" lIns="45720" tIns="45720" rIns="45720" bIns="45720" rtlCol="0">
            <a:spAutoFit/>
          </a:bodyPr>
          <a:lstStyle/>
          <a:p>
            <a:r>
              <a:rPr lang="en-US" sz="1050" dirty="0" smtClean="0"/>
              <a:t>Interviews will be held, These can also include other selection tasks, e.g. written tests, practical tests, delivering a presentation on a pre-determined topic.</a:t>
            </a:r>
          </a:p>
        </p:txBody>
      </p:sp>
      <p:sp>
        <p:nvSpPr>
          <p:cNvPr id="63" name="TextBox 62"/>
          <p:cNvSpPr txBox="1"/>
          <p:nvPr/>
        </p:nvSpPr>
        <p:spPr>
          <a:xfrm>
            <a:off x="2195736" y="5949280"/>
            <a:ext cx="6552728" cy="577081"/>
          </a:xfrm>
          <a:prstGeom prst="rect">
            <a:avLst/>
          </a:prstGeom>
          <a:solidFill>
            <a:schemeClr val="tx2">
              <a:lumMod val="20000"/>
              <a:lumOff val="80000"/>
            </a:schemeClr>
          </a:solidFill>
          <a:ln w="28575">
            <a:solidFill>
              <a:srgbClr val="B21212"/>
            </a:solidFill>
          </a:ln>
        </p:spPr>
        <p:txBody>
          <a:bodyPr wrap="square" lIns="45720" tIns="45720" rIns="45720" bIns="45720" rtlCol="0">
            <a:spAutoFit/>
          </a:bodyPr>
          <a:lstStyle/>
          <a:p>
            <a:r>
              <a:rPr lang="en-US" sz="1050" dirty="0" smtClean="0"/>
              <a:t>The most suitable person for the job is chosen. A letter is sent formally offering them the job. Letters are sent to the unsuccessful applicants telling them they have not got the job but thanking them for their interest in the business.</a:t>
            </a:r>
          </a:p>
        </p:txBody>
      </p:sp>
      <p:sp>
        <p:nvSpPr>
          <p:cNvPr id="64" name="TextBox 63">
            <a:hlinkClick r:id="rId3" action="ppaction://hlinkfile"/>
          </p:cNvPr>
          <p:cNvSpPr txBox="1"/>
          <p:nvPr/>
        </p:nvSpPr>
        <p:spPr>
          <a:xfrm>
            <a:off x="8388425" y="903354"/>
            <a:ext cx="432047"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43460958"/>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000" dirty="0" smtClean="0"/>
              <a:t>2.3.1 – Recruitment – Contract of Employment</a:t>
            </a:r>
            <a:endParaRPr lang="en-GB" sz="3000" b="1" dirty="0" smtClean="0"/>
          </a:p>
        </p:txBody>
      </p:sp>
      <p:sp>
        <p:nvSpPr>
          <p:cNvPr id="8" name="Rectangle 7"/>
          <p:cNvSpPr/>
          <p:nvPr/>
        </p:nvSpPr>
        <p:spPr>
          <a:xfrm>
            <a:off x="323849" y="1159872"/>
            <a:ext cx="8424615" cy="5324535"/>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In many countries of the world it is a legal requirement for employers to provide a new employee with a contract of employment to sign. It will set out the terms of the relationship between the employer and employee. It will usually be set out in writing and include the following:</a:t>
            </a:r>
          </a:p>
          <a:p>
            <a:pPr marL="519113" indent="-236538">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Name of the employer and the name of the employee</a:t>
            </a:r>
          </a:p>
          <a:p>
            <a:pPr marL="519113" indent="-236538">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Job title and hours to be worked</a:t>
            </a:r>
          </a:p>
          <a:p>
            <a:pPr marL="519113" indent="-236538">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Date when employment is to begin</a:t>
            </a:r>
          </a:p>
          <a:p>
            <a:pPr marL="519113" indent="-236538">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Rate of pay and any other benefits such as bonus, sick pay, pension.</a:t>
            </a:r>
          </a:p>
          <a:p>
            <a:pPr marL="519113" indent="-236538">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When payment will be made</a:t>
            </a:r>
          </a:p>
          <a:p>
            <a:pPr marL="519113" indent="-236538">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Holiday entitlement</a:t>
            </a:r>
          </a:p>
          <a:p>
            <a:pPr marL="519113" indent="-236538">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Amount of notice to be given to terminate the employment that the employer or the employee must give to end the employment.</a:t>
            </a:r>
          </a:p>
          <a:p>
            <a:pPr>
              <a:buClr>
                <a:srgbClr val="00B050"/>
              </a:buClr>
            </a:pPr>
            <a:r>
              <a:rPr lang="en-US" sz="1700" b="1" dirty="0" smtClean="0">
                <a:latin typeface="Arial" panose="020B0604020202020204" pitchFamily="34" charset="0"/>
                <a:cs typeface="Arial" panose="020B0604020202020204" pitchFamily="34" charset="0"/>
              </a:rPr>
              <a:t>Part-time and full-time (contract of employment)</a:t>
            </a:r>
          </a:p>
          <a:p>
            <a:pPr marL="284163" indent="-284163">
              <a:buClr>
                <a:srgbClr val="00B050"/>
              </a:buClr>
              <a:buFont typeface="Wingdings 3" panose="05040102010807070707" pitchFamily="18" charset="2"/>
              <a:buChar char=""/>
            </a:pPr>
            <a:r>
              <a:rPr lang="en-US" sz="1700" dirty="0" smtClean="0">
                <a:latin typeface="Arial" panose="020B0604020202020204" pitchFamily="34" charset="0"/>
                <a:cs typeface="Arial" panose="020B0604020202020204" pitchFamily="34" charset="0"/>
              </a:rPr>
              <a:t>A </a:t>
            </a:r>
            <a:r>
              <a:rPr lang="en-US" sz="1700" b="1" dirty="0" smtClean="0">
                <a:latin typeface="Arial" panose="020B0604020202020204" pitchFamily="34" charset="0"/>
                <a:cs typeface="Arial" panose="020B0604020202020204" pitchFamily="34" charset="0"/>
              </a:rPr>
              <a:t>part-time</a:t>
            </a:r>
            <a:r>
              <a:rPr lang="en-US" sz="1700" dirty="0" smtClean="0">
                <a:latin typeface="Arial" panose="020B0604020202020204" pitchFamily="34" charset="0"/>
                <a:cs typeface="Arial" panose="020B0604020202020204" pitchFamily="34" charset="0"/>
              </a:rPr>
              <a:t> worker is someone who works fewer hours than a </a:t>
            </a:r>
            <a:r>
              <a:rPr lang="en-US" sz="1700" b="1" dirty="0" smtClean="0">
                <a:latin typeface="Arial" panose="020B0604020202020204" pitchFamily="34" charset="0"/>
                <a:cs typeface="Arial" panose="020B0604020202020204" pitchFamily="34" charset="0"/>
              </a:rPr>
              <a:t>full-time</a:t>
            </a:r>
            <a:r>
              <a:rPr lang="en-US" sz="1700" dirty="0" smtClean="0">
                <a:latin typeface="Arial" panose="020B0604020202020204" pitchFamily="34" charset="0"/>
                <a:cs typeface="Arial" panose="020B0604020202020204" pitchFamily="34" charset="0"/>
              </a:rPr>
              <a:t> worker. There is no specific number of hours that makes someone full-time or part-time, but a full-time worker will usually work 35 hours or more a week. The number of hours which workers usually work in a week will vary from one country to another. </a:t>
            </a:r>
          </a:p>
          <a:p>
            <a:pPr marL="284163" indent="-284163">
              <a:buClr>
                <a:srgbClr val="00B050"/>
              </a:buClr>
              <a:buFont typeface="Wingdings 3" panose="05040102010807070707" pitchFamily="18" charset="2"/>
              <a:buChar char=""/>
            </a:pPr>
            <a:r>
              <a:rPr lang="en-US" sz="1700" dirty="0">
                <a:latin typeface="Arial" panose="020B0604020202020204" pitchFamily="34" charset="0"/>
                <a:cs typeface="Arial" panose="020B0604020202020204" pitchFamily="34" charset="0"/>
              </a:rPr>
              <a:t>T</a:t>
            </a:r>
            <a:r>
              <a:rPr lang="en-US" sz="1700" dirty="0" smtClean="0">
                <a:latin typeface="Arial" panose="020B0604020202020204" pitchFamily="34" charset="0"/>
                <a:cs typeface="Arial" panose="020B0604020202020204" pitchFamily="34" charset="0"/>
              </a:rPr>
              <a:t>he contract of employment will give a different number of hours to show whether it is part or full-time job. Employers can benefit from employing workers on a part time contract rather than a full-time contract.</a:t>
            </a:r>
            <a:endParaRPr lang="en-US" sz="170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102</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9184447"/>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000" dirty="0" smtClean="0"/>
              <a:t>2.3.1 – Recruitment – Contract of Employment</a:t>
            </a:r>
            <a:endParaRPr lang="en-GB" sz="3000" b="1" dirty="0" smtClean="0"/>
          </a:p>
        </p:txBody>
      </p:sp>
      <p:sp>
        <p:nvSpPr>
          <p:cNvPr id="8" name="Rectangle 7"/>
          <p:cNvSpPr/>
          <p:nvPr/>
        </p:nvSpPr>
        <p:spPr>
          <a:xfrm>
            <a:off x="323849" y="1159872"/>
            <a:ext cx="6408391" cy="5401479"/>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500" dirty="0" smtClean="0">
                <a:latin typeface="Arial" panose="020B0604020202020204" pitchFamily="34" charset="0"/>
                <a:cs typeface="Arial" panose="020B0604020202020204" pitchFamily="34" charset="0"/>
              </a:rPr>
              <a:t>The advantages to the business of employing part-time workers are:</a:t>
            </a:r>
          </a:p>
          <a:p>
            <a:pPr marL="519113" indent="-236538">
              <a:buClr>
                <a:srgbClr val="00B050"/>
              </a:buClr>
              <a:buFont typeface="Arial" panose="020B0604020202020204" pitchFamily="34" charset="0"/>
              <a:buChar char="•"/>
            </a:pPr>
            <a:r>
              <a:rPr lang="en-US" sz="1500" dirty="0" smtClean="0">
                <a:latin typeface="Arial" panose="020B0604020202020204" pitchFamily="34" charset="0"/>
                <a:cs typeface="Arial" panose="020B0604020202020204" pitchFamily="34" charset="0"/>
              </a:rPr>
              <a:t>More flexible in the hours of work</a:t>
            </a:r>
          </a:p>
          <a:p>
            <a:pPr marL="519113" indent="-236538">
              <a:buClr>
                <a:srgbClr val="00B050"/>
              </a:buClr>
              <a:buFont typeface="Arial" panose="020B0604020202020204" pitchFamily="34" charset="0"/>
              <a:buChar char="•"/>
            </a:pPr>
            <a:r>
              <a:rPr lang="en-US" sz="1500" dirty="0" smtClean="0">
                <a:latin typeface="Arial" panose="020B0604020202020204" pitchFamily="34" charset="0"/>
                <a:cs typeface="Arial" panose="020B0604020202020204" pitchFamily="34" charset="0"/>
              </a:rPr>
              <a:t>Easier to ask employees just to work at busy times</a:t>
            </a:r>
          </a:p>
          <a:p>
            <a:pPr marL="519113" indent="-236538">
              <a:buClr>
                <a:srgbClr val="00B050"/>
              </a:buClr>
              <a:buFont typeface="Arial" panose="020B0604020202020204" pitchFamily="34" charset="0"/>
              <a:buChar char="•"/>
            </a:pPr>
            <a:r>
              <a:rPr lang="en-US" sz="1500" dirty="0" smtClean="0">
                <a:latin typeface="Arial" panose="020B0604020202020204" pitchFamily="34" charset="0"/>
                <a:cs typeface="Arial" panose="020B0604020202020204" pitchFamily="34" charset="0"/>
              </a:rPr>
              <a:t>Easier to extend business opening/operating hours by working evenings or at weekends</a:t>
            </a:r>
          </a:p>
          <a:p>
            <a:pPr marL="519113" indent="-236538">
              <a:buClr>
                <a:srgbClr val="00B050"/>
              </a:buClr>
              <a:buFont typeface="Arial" panose="020B0604020202020204" pitchFamily="34" charset="0"/>
              <a:buChar char="•"/>
            </a:pPr>
            <a:r>
              <a:rPr lang="en-US" sz="1500" dirty="0" smtClean="0">
                <a:latin typeface="Arial" panose="020B0604020202020204" pitchFamily="34" charset="0"/>
                <a:cs typeface="Arial" panose="020B0604020202020204" pitchFamily="34" charset="0"/>
              </a:rPr>
              <a:t>Fits in with looking after children and therefor employee is willing to accept lower pay</a:t>
            </a:r>
          </a:p>
          <a:p>
            <a:pPr marL="519113" indent="-236538">
              <a:buClr>
                <a:srgbClr val="00B050"/>
              </a:buClr>
              <a:buFont typeface="Arial" panose="020B0604020202020204" pitchFamily="34" charset="0"/>
              <a:buChar char="•"/>
            </a:pPr>
            <a:r>
              <a:rPr lang="en-US" sz="1500" dirty="0" smtClean="0">
                <a:latin typeface="Arial" panose="020B0604020202020204" pitchFamily="34" charset="0"/>
                <a:cs typeface="Arial" panose="020B0604020202020204" pitchFamily="34" charset="0"/>
              </a:rPr>
              <a:t>Less expensive than employing/paying a full-time worker.</a:t>
            </a:r>
          </a:p>
          <a:p>
            <a:pPr marL="285750" indent="-285750">
              <a:buClr>
                <a:srgbClr val="00B050"/>
              </a:buClr>
              <a:buFont typeface="Wingdings 3" panose="05040102010807070707" pitchFamily="18" charset="2"/>
              <a:buChar char=""/>
            </a:pPr>
            <a:r>
              <a:rPr lang="en-US" sz="1500" dirty="0" smtClean="0">
                <a:latin typeface="Arial" panose="020B0604020202020204" pitchFamily="34" charset="0"/>
                <a:cs typeface="Arial" panose="020B0604020202020204" pitchFamily="34" charset="0"/>
              </a:rPr>
              <a:t>The disadvantages to the employer are:</a:t>
            </a:r>
          </a:p>
          <a:p>
            <a:pPr marL="519113" indent="-236538">
              <a:buClr>
                <a:srgbClr val="00B050"/>
              </a:buClr>
              <a:buFont typeface="Arial" panose="020B0604020202020204" pitchFamily="34" charset="0"/>
              <a:buChar char="•"/>
            </a:pPr>
            <a:r>
              <a:rPr lang="en-US" sz="1500" dirty="0" smtClean="0">
                <a:latin typeface="Arial" panose="020B0604020202020204" pitchFamily="34" charset="0"/>
                <a:cs typeface="Arial" panose="020B0604020202020204" pitchFamily="34" charset="0"/>
              </a:rPr>
              <a:t>Less likely to be trained because the workers see the job as temporary or the employers think the employees will leave or won’t want promotion.</a:t>
            </a:r>
          </a:p>
          <a:p>
            <a:pPr marL="519113" indent="-236538">
              <a:buClr>
                <a:srgbClr val="00B050"/>
              </a:buClr>
              <a:buFont typeface="Arial" panose="020B0604020202020204" pitchFamily="34" charset="0"/>
              <a:buChar char="•"/>
            </a:pPr>
            <a:r>
              <a:rPr lang="en-US" sz="1500" dirty="0" smtClean="0">
                <a:latin typeface="Arial" panose="020B0604020202020204" pitchFamily="34" charset="0"/>
                <a:cs typeface="Arial" panose="020B0604020202020204" pitchFamily="34" charset="0"/>
              </a:rPr>
              <a:t>Takes longer to recruit two part-time workers than one full-time worker</a:t>
            </a:r>
          </a:p>
          <a:p>
            <a:pPr marL="519113" indent="-236538">
              <a:buClr>
                <a:srgbClr val="00B050"/>
              </a:buClr>
              <a:buFont typeface="Arial" panose="020B0604020202020204" pitchFamily="34" charset="0"/>
              <a:buChar char="•"/>
            </a:pPr>
            <a:r>
              <a:rPr lang="en-US" sz="1500" dirty="0" smtClean="0">
                <a:latin typeface="Arial" panose="020B0604020202020204" pitchFamily="34" charset="0"/>
                <a:cs typeface="Arial" panose="020B0604020202020204" pitchFamily="34" charset="0"/>
              </a:rPr>
              <a:t>Can be less committed to the business / more likely to leave to get another job</a:t>
            </a:r>
          </a:p>
          <a:p>
            <a:pPr marL="519113" indent="-236538">
              <a:buClr>
                <a:srgbClr val="00B050"/>
              </a:buClr>
              <a:buFont typeface="Arial" panose="020B0604020202020204" pitchFamily="34" charset="0"/>
              <a:buChar char="•"/>
            </a:pPr>
            <a:r>
              <a:rPr lang="en-US" sz="1500" dirty="0" smtClean="0">
                <a:latin typeface="Arial" panose="020B0604020202020204" pitchFamily="34" charset="0"/>
                <a:cs typeface="Arial" panose="020B0604020202020204" pitchFamily="34" charset="0"/>
              </a:rPr>
              <a:t>Less likely to be promoted because they will not have gained the skills and experience as full-time employees.</a:t>
            </a:r>
          </a:p>
          <a:p>
            <a:pPr marL="519113" indent="-236538">
              <a:buClr>
                <a:srgbClr val="00B050"/>
              </a:buClr>
              <a:buFont typeface="Arial" panose="020B0604020202020204" pitchFamily="34" charset="0"/>
              <a:buChar char="•"/>
            </a:pPr>
            <a:r>
              <a:rPr lang="en-US" sz="1500" dirty="0" smtClean="0">
                <a:latin typeface="Arial" panose="020B0604020202020204" pitchFamily="34" charset="0"/>
                <a:cs typeface="Arial" panose="020B0604020202020204" pitchFamily="34" charset="0"/>
              </a:rPr>
              <a:t>More difficult to communicate because they will not have gained the skills and experience as full-time employees.</a:t>
            </a:r>
          </a:p>
          <a:p>
            <a:pPr marL="285750" indent="-285750">
              <a:buClr>
                <a:srgbClr val="00B050"/>
              </a:buClr>
              <a:buFont typeface="Wingdings 3" panose="05040102010807070707" pitchFamily="18" charset="2"/>
              <a:buChar char=""/>
            </a:pPr>
            <a:r>
              <a:rPr lang="en-US" sz="1500" dirty="0" smtClean="0">
                <a:latin typeface="Arial" panose="020B0604020202020204" pitchFamily="34" charset="0"/>
                <a:cs typeface="Arial" panose="020B0604020202020204" pitchFamily="34" charset="0"/>
              </a:rPr>
              <a:t>The advantages and disadvantages of full-time workers us the opposite to part-time workers (that is, the advantages of part-time workers is the disadvantages of full-time workers and vice versa)</a:t>
            </a:r>
            <a:endParaRPr lang="en-US" sz="150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102</a:t>
            </a:r>
            <a:endParaRPr lang="en-GB" sz="2000" b="1" dirty="0">
              <a:latin typeface="Arial" panose="020B0604020202020204" pitchFamily="34" charset="0"/>
              <a:cs typeface="Arial" panose="020B0604020202020204" pitchFamily="34" charset="0"/>
            </a:endParaRPr>
          </a:p>
        </p:txBody>
      </p:sp>
      <p:pic>
        <p:nvPicPr>
          <p:cNvPr id="2" name="Picture 1">
            <a:hlinkClick r:id="rId3"/>
          </p:cNvPr>
          <p:cNvPicPr>
            <a:picLocks noChangeAspect="1"/>
          </p:cNvPicPr>
          <p:nvPr/>
        </p:nvPicPr>
        <p:blipFill rotWithShape="1">
          <a:blip r:embed="rId4"/>
          <a:srcRect l="7385" t="7673" r="7387" b="10625"/>
          <a:stretch/>
        </p:blipFill>
        <p:spPr>
          <a:xfrm>
            <a:off x="6732240" y="1163440"/>
            <a:ext cx="2034443" cy="1096485"/>
          </a:xfrm>
          <a:prstGeom prst="rect">
            <a:avLst/>
          </a:prstGeom>
          <a:noFill/>
          <a:effectLst>
            <a:outerShdw blurRad="114300" dist="38100" dir="2700000" sx="103000" sy="103000" algn="tl" rotWithShape="0">
              <a:prstClr val="black">
                <a:alpha val="40000"/>
              </a:prstClr>
            </a:outerShdw>
          </a:effectLst>
        </p:spPr>
      </p:pic>
      <p:pic>
        <p:nvPicPr>
          <p:cNvPr id="3" name="Picture 2">
            <a:hlinkClick r:id="rId5"/>
          </p:cNvPr>
          <p:cNvPicPr>
            <a:picLocks noChangeAspect="1"/>
          </p:cNvPicPr>
          <p:nvPr/>
        </p:nvPicPr>
        <p:blipFill rotWithShape="1">
          <a:blip r:embed="rId6"/>
          <a:srcRect l="4619" t="9641" r="35057" b="30313"/>
          <a:stretch/>
        </p:blipFill>
        <p:spPr>
          <a:xfrm>
            <a:off x="6732240" y="2348880"/>
            <a:ext cx="2034443" cy="1138541"/>
          </a:xfrm>
          <a:prstGeom prst="rect">
            <a:avLst/>
          </a:prstGeom>
          <a:noFill/>
          <a:effectLst>
            <a:outerShdw blurRad="114300" dist="38100" dir="2700000" sx="103000" sy="103000" algn="tl" rotWithShape="0">
              <a:prstClr val="black">
                <a:alpha val="40000"/>
              </a:prstClr>
            </a:outerShdw>
          </a:effectLst>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32239" y="3573016"/>
            <a:ext cx="2034443" cy="1597757"/>
          </a:xfrm>
          <a:prstGeom prst="rect">
            <a:avLst/>
          </a:prstGeom>
          <a:noFill/>
          <a:effectLst>
            <a:outerShdw blurRad="114300" dist="38100" dir="2700000" sx="103000" sy="103000" algn="tl" rotWithShape="0">
              <a:prstClr val="black">
                <a:alpha val="40000"/>
              </a:prstClr>
            </a:outerShdw>
          </a:effectLst>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32238" y="5291884"/>
            <a:ext cx="2034444" cy="1271528"/>
          </a:xfrm>
          <a:prstGeom prst="rect">
            <a:avLst/>
          </a:prstGeom>
          <a:noFill/>
          <a:effectLst>
            <a:outerShdw blurRad="114300" dist="38100" dir="2700000" sx="103000" sy="103000" algn="tl" rotWithShape="0">
              <a:prstClr val="black">
                <a:alpha val="40000"/>
              </a:prstClr>
            </a:outerShdw>
          </a:effectLst>
        </p:spPr>
      </p:pic>
    </p:spTree>
    <p:extLst>
      <p:ext uri="{BB962C8B-B14F-4D97-AF65-F5344CB8AC3E}">
        <p14:creationId xmlns:p14="http://schemas.microsoft.com/office/powerpoint/2010/main" val="732815591"/>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2.3.2 - Training</a:t>
            </a:r>
            <a:endParaRPr lang="en-GB" sz="4000" b="1" dirty="0" smtClean="0"/>
          </a:p>
        </p:txBody>
      </p:sp>
      <p:sp>
        <p:nvSpPr>
          <p:cNvPr id="8" name="Rectangle 7"/>
          <p:cNvSpPr/>
          <p:nvPr/>
        </p:nvSpPr>
        <p:spPr>
          <a:xfrm>
            <a:off x="323849" y="1159872"/>
            <a:ext cx="8496623" cy="5262979"/>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There should be clear objectives for training employees. Training is important to a business to:</a:t>
            </a:r>
          </a:p>
          <a:p>
            <a:pPr marL="519113" indent="-2365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Introduce a new process or new equipment</a:t>
            </a:r>
          </a:p>
          <a:p>
            <a:pPr marL="519113" indent="-2365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Improve the efficiency of the workforce</a:t>
            </a:r>
          </a:p>
          <a:p>
            <a:pPr marL="519113" indent="-2365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Provide training for the unskilled workers to make them more valuable to the company</a:t>
            </a:r>
          </a:p>
          <a:p>
            <a:pPr marL="519113" indent="-2365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Decrease the supervision needed</a:t>
            </a:r>
          </a:p>
          <a:p>
            <a:pPr marL="519113" indent="-2365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Improve the opportunity for internal promotion</a:t>
            </a:r>
          </a:p>
          <a:p>
            <a:pPr marL="519113" indent="-2365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Decrease the chances of accidents</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Employees should be clear about the benefits of training or they will not work hard or take the training seriously.</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Training covers many different needs. Some may be short term, such as one day courses on how to operate a new machine safely. Others may last a few days and some may be long term where a program of management training is involved, such as an MBA (Masters degree in Business Administration)</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Training is usually trying to achieve one or more of the following:</a:t>
            </a:r>
          </a:p>
          <a:p>
            <a:pPr marL="519113" indent="-2365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Increase skills and knowledge</a:t>
            </a:r>
          </a:p>
          <a:p>
            <a:pPr marL="519113" indent="-236538">
              <a:buClr>
                <a:srgbClr val="00B050"/>
              </a:buClr>
              <a:buFont typeface="Arial" panose="020B0604020202020204" pitchFamily="34" charset="0"/>
              <a:buChar char="•"/>
            </a:pPr>
            <a:r>
              <a:rPr lang="en-US" sz="1600" dirty="0" smtClean="0">
                <a:latin typeface="Arial" panose="020B0604020202020204" pitchFamily="34" charset="0"/>
                <a:cs typeface="Arial" panose="020B0604020202020204" pitchFamily="34" charset="0"/>
              </a:rPr>
              <a:t>Change people’s attitudes / raise awareness. i.e. customer service</a:t>
            </a:r>
          </a:p>
          <a:p>
            <a:pPr marL="285750" indent="-285750">
              <a:buClr>
                <a:srgbClr val="00B050"/>
              </a:buClr>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There are 3 main types of training:</a:t>
            </a:r>
            <a:endParaRPr lang="en-US" sz="1600" dirty="0">
              <a:latin typeface="Arial" panose="020B0604020202020204" pitchFamily="34" charset="0"/>
              <a:cs typeface="Arial" panose="020B0604020202020204" pitchFamily="34" charset="0"/>
            </a:endParaRPr>
          </a:p>
          <a:p>
            <a:pPr marL="519113" indent="-236538">
              <a:buClr>
                <a:srgbClr val="00B050"/>
              </a:buClr>
              <a:buFont typeface="Arial" panose="020B0604020202020204" pitchFamily="34" charset="0"/>
              <a:buChar char="•"/>
            </a:pPr>
            <a:r>
              <a:rPr lang="en-US" sz="1600" dirty="0" smtClean="0">
                <a:solidFill>
                  <a:srgbClr val="FF0000"/>
                </a:solidFill>
                <a:latin typeface="Arial" panose="020B0604020202020204" pitchFamily="34" charset="0"/>
                <a:cs typeface="Arial" panose="020B0604020202020204" pitchFamily="34" charset="0"/>
              </a:rPr>
              <a:t>Induction training</a:t>
            </a:r>
          </a:p>
          <a:p>
            <a:pPr marL="519113" indent="-236538">
              <a:buClr>
                <a:srgbClr val="00B050"/>
              </a:buClr>
              <a:buFont typeface="Arial" panose="020B0604020202020204" pitchFamily="34" charset="0"/>
              <a:buChar char="•"/>
            </a:pPr>
            <a:r>
              <a:rPr lang="en-US" sz="1600" dirty="0" smtClean="0">
                <a:solidFill>
                  <a:srgbClr val="FF0000"/>
                </a:solidFill>
                <a:latin typeface="Arial" panose="020B0604020202020204" pitchFamily="34" charset="0"/>
                <a:cs typeface="Arial" panose="020B0604020202020204" pitchFamily="34" charset="0"/>
              </a:rPr>
              <a:t>On-the-job training</a:t>
            </a:r>
          </a:p>
          <a:p>
            <a:pPr marL="519113" indent="-236538">
              <a:buClr>
                <a:srgbClr val="00B050"/>
              </a:buClr>
              <a:buFont typeface="Arial" panose="020B0604020202020204" pitchFamily="34" charset="0"/>
              <a:buChar char="•"/>
            </a:pPr>
            <a:r>
              <a:rPr lang="en-US" sz="1600" dirty="0" smtClean="0">
                <a:solidFill>
                  <a:srgbClr val="FF0000"/>
                </a:solidFill>
                <a:latin typeface="Arial" panose="020B0604020202020204" pitchFamily="34" charset="0"/>
                <a:cs typeface="Arial" panose="020B0604020202020204" pitchFamily="34" charset="0"/>
              </a:rPr>
              <a:t>Off-the-job training</a:t>
            </a:r>
            <a:endParaRPr lang="en-US" sz="1600" dirty="0">
              <a:solidFill>
                <a:srgbClr val="FF0000"/>
              </a:solidFill>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103</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731040"/>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2.3.2 – Training - Induction</a:t>
            </a:r>
            <a:endParaRPr lang="en-GB" sz="4000" b="1" dirty="0" smtClean="0"/>
          </a:p>
        </p:txBody>
      </p:sp>
      <p:sp>
        <p:nvSpPr>
          <p:cNvPr id="8" name="Rectangle 7"/>
          <p:cNvSpPr/>
          <p:nvPr/>
        </p:nvSpPr>
        <p:spPr>
          <a:xfrm>
            <a:off x="323849" y="1159872"/>
            <a:ext cx="6408391" cy="5355312"/>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This is carried out when an employee is new to the post. When a new employee starts at a company, they will not know where everything is or who people are or what is expected of them. The induction program will last sometimes for a day, sometimes for several days – it depends on the company and the particular job. When a person starts a new school, they are shown around, introduced to teachers and told about their lessons – </a:t>
            </a:r>
            <a:br>
              <a:rPr lang="en-US" dirty="0" smtClean="0">
                <a:latin typeface="Arial" panose="020B0604020202020204" pitchFamily="34" charset="0"/>
                <a:cs typeface="Arial" panose="020B0604020202020204" pitchFamily="34" charset="0"/>
              </a:rPr>
            </a:br>
            <a:r>
              <a:rPr lang="en-US" dirty="0" smtClean="0">
                <a:latin typeface="Arial" panose="020B0604020202020204" pitchFamily="34" charset="0"/>
                <a:cs typeface="Arial" panose="020B0604020202020204" pitchFamily="34" charset="0"/>
              </a:rPr>
              <a:t>this is the same type of information you would need to know if you had just joined a new company.</a:t>
            </a:r>
          </a:p>
          <a:p>
            <a:pPr marL="285750" indent="-28575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The advantages of induction training are that it:</a:t>
            </a:r>
          </a:p>
          <a:p>
            <a:pPr marL="519113" indent="-2365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Helps new employees to settle into their job quickly</a:t>
            </a:r>
          </a:p>
          <a:p>
            <a:pPr marL="519113" indent="-2365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May be a legal requirement to give Health and Safety training at the start of a job</a:t>
            </a:r>
          </a:p>
          <a:p>
            <a:pPr marL="519113" indent="-2365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Means workers are less likely to make mistakes</a:t>
            </a:r>
          </a:p>
          <a:p>
            <a:pPr marL="285750" indent="-28575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The disadvantages of induction training are that it:</a:t>
            </a:r>
          </a:p>
          <a:p>
            <a:pPr marL="519113" indent="-2349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Is time consuming</a:t>
            </a:r>
          </a:p>
          <a:p>
            <a:pPr marL="519113" indent="-2349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Wages are paid but no work is being done by the worker</a:t>
            </a:r>
          </a:p>
          <a:p>
            <a:pPr marL="519113" indent="-2349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Delays the start of the employee commencing their job.</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103</a:t>
            </a:r>
            <a:endParaRPr lang="en-GB" sz="2000" b="1" dirty="0">
              <a:latin typeface="Arial" panose="020B0604020202020204" pitchFamily="34" charset="0"/>
              <a:cs typeface="Arial" panose="020B0604020202020204" pitchFamily="34" charset="0"/>
            </a:endParaRPr>
          </a:p>
        </p:txBody>
      </p:sp>
      <p:pic>
        <p:nvPicPr>
          <p:cNvPr id="9218" name="Picture 2" descr="http://dev.specdrum.com/wp-content/uploads/2013/02/IMG_0122-1024x57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597" t="3938" r="9932" b="9439"/>
          <a:stretch/>
        </p:blipFill>
        <p:spPr bwMode="auto">
          <a:xfrm>
            <a:off x="6516216" y="1162662"/>
            <a:ext cx="2256251" cy="1366170"/>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220" name="Picture 4" descr="http://69.162.74.116/icicifellows/images/page/structure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6215" y="2687538"/>
            <a:ext cx="2256251" cy="1425429"/>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222" name="Picture 6" descr="https://www.fsp.co.za/dbimg/product_big/130-induction-train.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10856" y="4437112"/>
            <a:ext cx="2061610" cy="2061610"/>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8949027"/>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400" dirty="0" smtClean="0"/>
              <a:t>2.3.2 – Training – Induction – Case Study</a:t>
            </a:r>
            <a:endParaRPr lang="en-GB" sz="3400" b="1" dirty="0" smtClean="0"/>
          </a:p>
        </p:txBody>
      </p:sp>
      <p:sp>
        <p:nvSpPr>
          <p:cNvPr id="8" name="Rectangle 7"/>
          <p:cNvSpPr/>
          <p:nvPr/>
        </p:nvSpPr>
        <p:spPr>
          <a:xfrm>
            <a:off x="323849" y="1159872"/>
            <a:ext cx="8424615" cy="338554"/>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600" b="1" dirty="0" smtClean="0">
                <a:solidFill>
                  <a:srgbClr val="002060"/>
                </a:solidFill>
                <a:latin typeface="Arial" panose="020B0604020202020204" pitchFamily="34" charset="0"/>
                <a:cs typeface="Arial" panose="020B0604020202020204" pitchFamily="34" charset="0"/>
              </a:rPr>
              <a:t>Case Study Example</a:t>
            </a:r>
            <a:r>
              <a:rPr lang="en-US" sz="1600" b="1" dirty="0">
                <a:solidFill>
                  <a:srgbClr val="002060"/>
                </a:solidFill>
                <a:latin typeface="Arial" panose="020B0604020202020204" pitchFamily="34" charset="0"/>
                <a:cs typeface="Arial" panose="020B0604020202020204" pitchFamily="34" charset="0"/>
              </a:rPr>
              <a:t> </a:t>
            </a:r>
            <a:r>
              <a:rPr lang="en-US" sz="1600" dirty="0" smtClean="0">
                <a:solidFill>
                  <a:srgbClr val="002060"/>
                </a:solidFill>
                <a:latin typeface="Arial" panose="020B0604020202020204" pitchFamily="34" charset="0"/>
                <a:cs typeface="Arial" panose="020B0604020202020204" pitchFamily="34" charset="0"/>
              </a:rPr>
              <a:t>– The following is an induction program for a shop assistant</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104</a:t>
            </a:r>
            <a:endParaRPr lang="en-GB" sz="2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62160659"/>
              </p:ext>
            </p:extLst>
          </p:nvPr>
        </p:nvGraphicFramePr>
        <p:xfrm>
          <a:off x="340032" y="1484784"/>
          <a:ext cx="8408433" cy="5102352"/>
        </p:xfrm>
        <a:graphic>
          <a:graphicData uri="http://schemas.openxmlformats.org/drawingml/2006/table">
            <a:tbl>
              <a:tblPr firstRow="1" bandRow="1">
                <a:tableStyleId>{3B4B98B0-60AC-42C2-AFA5-B58CD77FA1E5}</a:tableStyleId>
              </a:tblPr>
              <a:tblGrid>
                <a:gridCol w="919600"/>
                <a:gridCol w="3744416"/>
                <a:gridCol w="3744417"/>
              </a:tblGrid>
              <a:tr h="268632">
                <a:tc>
                  <a:txBody>
                    <a:bodyPr/>
                    <a:lstStyle/>
                    <a:p>
                      <a:r>
                        <a:rPr lang="en-US" sz="1280" dirty="0" smtClean="0">
                          <a:solidFill>
                            <a:srgbClr val="002060"/>
                          </a:solidFill>
                          <a:latin typeface="Arial" panose="020B0604020202020204" pitchFamily="34" charset="0"/>
                          <a:cs typeface="Arial" panose="020B0604020202020204" pitchFamily="34" charset="0"/>
                        </a:rPr>
                        <a:t>08 30</a:t>
                      </a:r>
                      <a:endParaRPr lang="en-GB" sz="1280"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US" sz="1280" b="0" dirty="0" smtClean="0">
                          <a:solidFill>
                            <a:srgbClr val="002060"/>
                          </a:solidFill>
                          <a:latin typeface="Arial" panose="020B0604020202020204" pitchFamily="34" charset="0"/>
                          <a:cs typeface="Arial" panose="020B0604020202020204" pitchFamily="34" charset="0"/>
                        </a:rPr>
                        <a:t>Introduction</a:t>
                      </a:r>
                      <a:endParaRPr lang="en-GB" sz="1280" b="0"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r>
              <a:tr h="268632">
                <a:tc>
                  <a:txBody>
                    <a:bodyPr/>
                    <a:lstStyle/>
                    <a:p>
                      <a:r>
                        <a:rPr lang="en-US" sz="1280" b="1" dirty="0" smtClean="0">
                          <a:solidFill>
                            <a:srgbClr val="002060"/>
                          </a:solidFill>
                          <a:latin typeface="Arial" panose="020B0604020202020204" pitchFamily="34" charset="0"/>
                          <a:cs typeface="Arial" panose="020B0604020202020204" pitchFamily="34" charset="0"/>
                        </a:rPr>
                        <a:t>08 45</a:t>
                      </a:r>
                      <a:endParaRPr lang="en-GB" sz="1280" b="1"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US" sz="1280" dirty="0" smtClean="0">
                          <a:solidFill>
                            <a:srgbClr val="002060"/>
                          </a:solidFill>
                          <a:latin typeface="Arial" panose="020B0604020202020204" pitchFamily="34" charset="0"/>
                          <a:cs typeface="Arial" panose="020B0604020202020204" pitchFamily="34" charset="0"/>
                        </a:rPr>
                        <a:t>Company History</a:t>
                      </a:r>
                      <a:endParaRPr lang="en-GB" sz="1280"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r>
              <a:tr h="268632">
                <a:tc>
                  <a:txBody>
                    <a:bodyPr/>
                    <a:lstStyle/>
                    <a:p>
                      <a:r>
                        <a:rPr lang="en-US" sz="1280" b="1" dirty="0" smtClean="0">
                          <a:solidFill>
                            <a:srgbClr val="002060"/>
                          </a:solidFill>
                          <a:latin typeface="Arial" panose="020B0604020202020204" pitchFamily="34" charset="0"/>
                          <a:cs typeface="Arial" panose="020B0604020202020204" pitchFamily="34" charset="0"/>
                        </a:rPr>
                        <a:t>09 00</a:t>
                      </a:r>
                      <a:endParaRPr lang="en-GB" sz="1280" b="1"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US" sz="1280" dirty="0" smtClean="0">
                          <a:solidFill>
                            <a:srgbClr val="002060"/>
                          </a:solidFill>
                          <a:latin typeface="Arial" panose="020B0604020202020204" pitchFamily="34" charset="0"/>
                          <a:cs typeface="Arial" panose="020B0604020202020204" pitchFamily="34" charset="0"/>
                        </a:rPr>
                        <a:t>Company Structure</a:t>
                      </a:r>
                      <a:endParaRPr lang="en-GB" sz="1280"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r>
              <a:tr h="456674">
                <a:tc>
                  <a:txBody>
                    <a:bodyPr/>
                    <a:lstStyle/>
                    <a:p>
                      <a:r>
                        <a:rPr lang="en-US" sz="1280" b="1" dirty="0" smtClean="0">
                          <a:solidFill>
                            <a:srgbClr val="002060"/>
                          </a:solidFill>
                          <a:latin typeface="Arial" panose="020B0604020202020204" pitchFamily="34" charset="0"/>
                          <a:cs typeface="Arial" panose="020B0604020202020204" pitchFamily="34" charset="0"/>
                        </a:rPr>
                        <a:t>09 30</a:t>
                      </a:r>
                      <a:endParaRPr lang="en-GB" sz="1280" b="1"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80" dirty="0" smtClean="0">
                          <a:solidFill>
                            <a:srgbClr val="002060"/>
                          </a:solidFill>
                          <a:latin typeface="Arial" panose="020B0604020202020204" pitchFamily="34" charset="0"/>
                          <a:cs typeface="Arial" panose="020B0604020202020204" pitchFamily="34" charset="0"/>
                        </a:rPr>
                        <a:t>Administration</a:t>
                      </a:r>
                      <a:r>
                        <a:rPr lang="en-US" sz="1280" baseline="0" dirty="0" smtClean="0">
                          <a:solidFill>
                            <a:srgbClr val="002060"/>
                          </a:solidFill>
                          <a:latin typeface="Arial" panose="020B0604020202020204" pitchFamily="34" charset="0"/>
                          <a:cs typeface="Arial" panose="020B0604020202020204" pitchFamily="34" charset="0"/>
                        </a:rPr>
                        <a:t> Details:</a:t>
                      </a:r>
                    </a:p>
                    <a:p>
                      <a:pPr marL="234950" indent="-234950">
                        <a:buClr>
                          <a:srgbClr val="00B050"/>
                        </a:buClr>
                        <a:buFont typeface="Arial" panose="020B0604020202020204" pitchFamily="34" charset="0"/>
                        <a:buChar char="•"/>
                      </a:pPr>
                      <a:r>
                        <a:rPr lang="en-US" sz="1280" baseline="0" dirty="0" smtClean="0">
                          <a:solidFill>
                            <a:srgbClr val="002060"/>
                          </a:solidFill>
                          <a:latin typeface="Arial" panose="020B0604020202020204" pitchFamily="34" charset="0"/>
                          <a:cs typeface="Arial" panose="020B0604020202020204" pitchFamily="34" charset="0"/>
                        </a:rPr>
                        <a:t>Company Regulations</a:t>
                      </a:r>
                      <a:endParaRPr lang="en-GB" sz="1280"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34950" indent="-234950">
                        <a:buClr>
                          <a:srgbClr val="00B050"/>
                        </a:buClr>
                        <a:buFont typeface="Arial" panose="020B0604020202020204" pitchFamily="34" charset="0"/>
                        <a:buChar char="•"/>
                      </a:pPr>
                      <a:r>
                        <a:rPr lang="en-US" sz="1280" dirty="0" smtClean="0">
                          <a:solidFill>
                            <a:srgbClr val="002060"/>
                          </a:solidFill>
                          <a:latin typeface="Arial" panose="020B0604020202020204" pitchFamily="34" charset="0"/>
                          <a:cs typeface="Arial" panose="020B0604020202020204" pitchFamily="34" charset="0"/>
                        </a:rPr>
                        <a:t>Health and Safety in the workplace</a:t>
                      </a:r>
                    </a:p>
                    <a:p>
                      <a:pPr marL="234950" indent="-234950">
                        <a:buClr>
                          <a:srgbClr val="00B050"/>
                        </a:buClr>
                        <a:buFont typeface="Arial" panose="020B0604020202020204" pitchFamily="34" charset="0"/>
                        <a:buChar char="•"/>
                      </a:pPr>
                      <a:r>
                        <a:rPr lang="en-US" sz="1280" dirty="0" smtClean="0">
                          <a:solidFill>
                            <a:srgbClr val="002060"/>
                          </a:solidFill>
                          <a:latin typeface="Arial" panose="020B0604020202020204" pitchFamily="34" charset="0"/>
                          <a:cs typeface="Arial" panose="020B0604020202020204" pitchFamily="34" charset="0"/>
                        </a:rPr>
                        <a:t>Uniform</a:t>
                      </a:r>
                      <a:endParaRPr lang="en-GB" sz="1280"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1032">
                <a:tc>
                  <a:txBody>
                    <a:bodyPr/>
                    <a:lstStyle/>
                    <a:p>
                      <a:r>
                        <a:rPr lang="en-US" sz="1280" b="1" dirty="0" smtClean="0">
                          <a:solidFill>
                            <a:srgbClr val="002060"/>
                          </a:solidFill>
                          <a:latin typeface="Arial" panose="020B0604020202020204" pitchFamily="34" charset="0"/>
                          <a:cs typeface="Arial" panose="020B0604020202020204" pitchFamily="34" charset="0"/>
                        </a:rPr>
                        <a:t>10 30</a:t>
                      </a:r>
                      <a:endParaRPr lang="en-GB" sz="1280" b="1"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US" sz="1280" dirty="0" smtClean="0">
                          <a:solidFill>
                            <a:srgbClr val="002060"/>
                          </a:solidFill>
                          <a:latin typeface="Arial" panose="020B0604020202020204" pitchFamily="34" charset="0"/>
                          <a:cs typeface="Arial" panose="020B0604020202020204" pitchFamily="34" charset="0"/>
                        </a:rPr>
                        <a:t>Break</a:t>
                      </a:r>
                      <a:endParaRPr lang="en-GB" sz="1280"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r>
              <a:tr h="832759">
                <a:tc>
                  <a:txBody>
                    <a:bodyPr/>
                    <a:lstStyle/>
                    <a:p>
                      <a:r>
                        <a:rPr lang="en-US" sz="1280" b="1" dirty="0" smtClean="0">
                          <a:solidFill>
                            <a:srgbClr val="002060"/>
                          </a:solidFill>
                          <a:latin typeface="Arial" panose="020B0604020202020204" pitchFamily="34" charset="0"/>
                          <a:cs typeface="Arial" panose="020B0604020202020204" pitchFamily="34" charset="0"/>
                        </a:rPr>
                        <a:t>10 45</a:t>
                      </a:r>
                      <a:endParaRPr lang="en-GB" sz="1280" b="1"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80" dirty="0" smtClean="0">
                          <a:solidFill>
                            <a:srgbClr val="002060"/>
                          </a:solidFill>
                          <a:latin typeface="Arial" panose="020B0604020202020204" pitchFamily="34" charset="0"/>
                          <a:cs typeface="Arial" panose="020B0604020202020204" pitchFamily="34" charset="0"/>
                        </a:rPr>
                        <a:t>Workplace:</a:t>
                      </a:r>
                    </a:p>
                    <a:p>
                      <a:pPr marL="234950" indent="-234950">
                        <a:buClr>
                          <a:srgbClr val="00B050"/>
                        </a:buClr>
                        <a:buFont typeface="Arial" panose="020B0604020202020204" pitchFamily="34" charset="0"/>
                        <a:buChar char="•"/>
                      </a:pPr>
                      <a:r>
                        <a:rPr lang="en-US" sz="1280" dirty="0" smtClean="0">
                          <a:solidFill>
                            <a:srgbClr val="002060"/>
                          </a:solidFill>
                          <a:latin typeface="Arial" panose="020B0604020202020204" pitchFamily="34" charset="0"/>
                          <a:cs typeface="Arial" panose="020B0604020202020204" pitchFamily="34" charset="0"/>
                        </a:rPr>
                        <a:t>Map of the premises – places of work</a:t>
                      </a:r>
                    </a:p>
                    <a:p>
                      <a:pPr marL="234950" indent="-234950">
                        <a:buClr>
                          <a:srgbClr val="00B050"/>
                        </a:buClr>
                        <a:buFont typeface="Arial" panose="020B0604020202020204" pitchFamily="34" charset="0"/>
                        <a:buChar char="•"/>
                      </a:pPr>
                      <a:r>
                        <a:rPr lang="en-US" sz="1280" dirty="0" smtClean="0">
                          <a:solidFill>
                            <a:srgbClr val="002060"/>
                          </a:solidFill>
                          <a:latin typeface="Arial" panose="020B0604020202020204" pitchFamily="34" charset="0"/>
                          <a:cs typeface="Arial" panose="020B0604020202020204" pitchFamily="34" charset="0"/>
                        </a:rPr>
                        <a:t>Staffroom</a:t>
                      </a:r>
                    </a:p>
                    <a:p>
                      <a:pPr marL="234950" indent="-234950">
                        <a:buClr>
                          <a:srgbClr val="00B050"/>
                        </a:buClr>
                        <a:buFont typeface="Arial" panose="020B0604020202020204" pitchFamily="34" charset="0"/>
                        <a:buChar char="•"/>
                      </a:pPr>
                      <a:r>
                        <a:rPr lang="en-US" sz="1280" dirty="0" smtClean="0">
                          <a:solidFill>
                            <a:srgbClr val="002060"/>
                          </a:solidFill>
                          <a:latin typeface="Arial" panose="020B0604020202020204" pitchFamily="34" charset="0"/>
                          <a:cs typeface="Arial" panose="020B0604020202020204" pitchFamily="34" charset="0"/>
                        </a:rPr>
                        <a:t>Staff Canteen</a:t>
                      </a:r>
                      <a:endParaRPr lang="en-GB" sz="1280"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34950" indent="-234950">
                        <a:buClr>
                          <a:srgbClr val="00B050"/>
                        </a:buClr>
                        <a:buFont typeface="Arial" panose="020B0604020202020204" pitchFamily="34" charset="0"/>
                        <a:buChar char="•"/>
                      </a:pPr>
                      <a:r>
                        <a:rPr lang="en-US" sz="1280" dirty="0" smtClean="0">
                          <a:solidFill>
                            <a:srgbClr val="002060"/>
                          </a:solidFill>
                          <a:latin typeface="Arial" panose="020B0604020202020204" pitchFamily="34" charset="0"/>
                          <a:cs typeface="Arial" panose="020B0604020202020204" pitchFamily="34" charset="0"/>
                        </a:rPr>
                        <a:t>First aid Point</a:t>
                      </a:r>
                    </a:p>
                    <a:p>
                      <a:pPr marL="234950" indent="-234950">
                        <a:buClr>
                          <a:srgbClr val="00B050"/>
                        </a:buClr>
                        <a:buFont typeface="Arial" panose="020B0604020202020204" pitchFamily="34" charset="0"/>
                        <a:buChar char="•"/>
                      </a:pPr>
                      <a:r>
                        <a:rPr lang="en-US" sz="1280" dirty="0" smtClean="0">
                          <a:solidFill>
                            <a:srgbClr val="002060"/>
                          </a:solidFill>
                          <a:latin typeface="Arial" panose="020B0604020202020204" pitchFamily="34" charset="0"/>
                          <a:cs typeface="Arial" panose="020B0604020202020204" pitchFamily="34" charset="0"/>
                        </a:rPr>
                        <a:t>Fire Exits</a:t>
                      </a:r>
                    </a:p>
                    <a:p>
                      <a:pPr marL="234950" indent="-234950">
                        <a:buClr>
                          <a:srgbClr val="00B050"/>
                        </a:buClr>
                        <a:buFont typeface="Arial" panose="020B0604020202020204" pitchFamily="34" charset="0"/>
                        <a:buChar char="•"/>
                      </a:pPr>
                      <a:r>
                        <a:rPr lang="en-US" sz="1280" dirty="0" smtClean="0">
                          <a:solidFill>
                            <a:srgbClr val="002060"/>
                          </a:solidFill>
                          <a:latin typeface="Arial" panose="020B0604020202020204" pitchFamily="34" charset="0"/>
                          <a:cs typeface="Arial" panose="020B0604020202020204" pitchFamily="34" charset="0"/>
                        </a:rPr>
                        <a:t>Human Resources Managers Office</a:t>
                      </a:r>
                      <a:endParaRPr lang="en-GB" sz="1280"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32759">
                <a:tc>
                  <a:txBody>
                    <a:bodyPr/>
                    <a:lstStyle/>
                    <a:p>
                      <a:r>
                        <a:rPr lang="en-US" sz="1280" b="1" dirty="0" smtClean="0">
                          <a:solidFill>
                            <a:srgbClr val="002060"/>
                          </a:solidFill>
                          <a:latin typeface="Arial" panose="020B0604020202020204" pitchFamily="34" charset="0"/>
                          <a:cs typeface="Arial" panose="020B0604020202020204" pitchFamily="34" charset="0"/>
                        </a:rPr>
                        <a:t>11 45</a:t>
                      </a:r>
                      <a:endParaRPr lang="en-GB" sz="1280" b="1"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80" dirty="0" smtClean="0">
                          <a:solidFill>
                            <a:srgbClr val="002060"/>
                          </a:solidFill>
                          <a:latin typeface="Arial" panose="020B0604020202020204" pitchFamily="34" charset="0"/>
                          <a:cs typeface="Arial" panose="020B0604020202020204" pitchFamily="34" charset="0"/>
                        </a:rPr>
                        <a:t>Conditions of Employment</a:t>
                      </a:r>
                    </a:p>
                    <a:p>
                      <a:pPr marL="234950" indent="-234950">
                        <a:buClr>
                          <a:srgbClr val="00B050"/>
                        </a:buClr>
                        <a:buFont typeface="Arial" panose="020B0604020202020204" pitchFamily="34" charset="0"/>
                        <a:buChar char="•"/>
                      </a:pPr>
                      <a:r>
                        <a:rPr lang="en-US" sz="1280" dirty="0" smtClean="0">
                          <a:solidFill>
                            <a:srgbClr val="002060"/>
                          </a:solidFill>
                          <a:latin typeface="Arial" panose="020B0604020202020204" pitchFamily="34" charset="0"/>
                          <a:cs typeface="Arial" panose="020B0604020202020204" pitchFamily="34" charset="0"/>
                        </a:rPr>
                        <a:t>Rate of Pay</a:t>
                      </a:r>
                    </a:p>
                    <a:p>
                      <a:pPr marL="234950" indent="-234950">
                        <a:buClr>
                          <a:srgbClr val="00B050"/>
                        </a:buClr>
                        <a:buFont typeface="Arial" panose="020B0604020202020204" pitchFamily="34" charset="0"/>
                        <a:buChar char="•"/>
                      </a:pPr>
                      <a:r>
                        <a:rPr lang="en-US" sz="1280" dirty="0" smtClean="0">
                          <a:solidFill>
                            <a:srgbClr val="002060"/>
                          </a:solidFill>
                          <a:latin typeface="Arial" panose="020B0604020202020204" pitchFamily="34" charset="0"/>
                          <a:cs typeface="Arial" panose="020B0604020202020204" pitchFamily="34" charset="0"/>
                        </a:rPr>
                        <a:t>Hours worked</a:t>
                      </a:r>
                    </a:p>
                    <a:p>
                      <a:pPr marL="234950" indent="-234950">
                        <a:buClr>
                          <a:srgbClr val="00B050"/>
                        </a:buClr>
                        <a:buFont typeface="Arial" panose="020B0604020202020204" pitchFamily="34" charset="0"/>
                        <a:buChar char="•"/>
                      </a:pPr>
                      <a:r>
                        <a:rPr lang="en-US" sz="1280" dirty="0" smtClean="0">
                          <a:solidFill>
                            <a:srgbClr val="002060"/>
                          </a:solidFill>
                          <a:latin typeface="Arial" panose="020B0604020202020204" pitchFamily="34" charset="0"/>
                          <a:cs typeface="Arial" panose="020B0604020202020204" pitchFamily="34" charset="0"/>
                        </a:rPr>
                        <a:t>Sickness and Holiday Pay</a:t>
                      </a:r>
                      <a:endParaRPr lang="en-GB" sz="1280"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34950" indent="-234950">
                        <a:buClr>
                          <a:srgbClr val="00B050"/>
                        </a:buClr>
                        <a:buFont typeface="Arial" panose="020B0604020202020204" pitchFamily="34" charset="0"/>
                        <a:buChar char="•"/>
                      </a:pPr>
                      <a:r>
                        <a:rPr kumimoji="0" lang="en-US" sz="1280" kern="1200" dirty="0" smtClean="0">
                          <a:solidFill>
                            <a:srgbClr val="002060"/>
                          </a:solidFill>
                          <a:latin typeface="Arial" panose="020B0604020202020204" pitchFamily="34" charset="0"/>
                          <a:ea typeface="+mn-ea"/>
                          <a:cs typeface="Arial" panose="020B0604020202020204" pitchFamily="34" charset="0"/>
                        </a:rPr>
                        <a:t>Pensions</a:t>
                      </a:r>
                    </a:p>
                    <a:p>
                      <a:pPr marL="234950" indent="-234950">
                        <a:buClr>
                          <a:srgbClr val="00B050"/>
                        </a:buClr>
                        <a:buFont typeface="Arial" panose="020B0604020202020204" pitchFamily="34" charset="0"/>
                        <a:buChar char="•"/>
                      </a:pPr>
                      <a:r>
                        <a:rPr kumimoji="0" lang="en-US" sz="1280" kern="1200" dirty="0" smtClean="0">
                          <a:solidFill>
                            <a:srgbClr val="002060"/>
                          </a:solidFill>
                          <a:latin typeface="Arial" panose="020B0604020202020204" pitchFamily="34" charset="0"/>
                          <a:ea typeface="+mn-ea"/>
                          <a:cs typeface="Arial" panose="020B0604020202020204" pitchFamily="34" charset="0"/>
                        </a:rPr>
                        <a:t>Disciplinary Procedures</a:t>
                      </a:r>
                    </a:p>
                    <a:p>
                      <a:pPr marL="234950" indent="-234950">
                        <a:buClr>
                          <a:srgbClr val="00B050"/>
                        </a:buClr>
                        <a:buFont typeface="Arial" panose="020B0604020202020204" pitchFamily="34" charset="0"/>
                        <a:buChar char="•"/>
                      </a:pPr>
                      <a:r>
                        <a:rPr kumimoji="0" lang="en-US" sz="1280" kern="1200" dirty="0" smtClean="0">
                          <a:solidFill>
                            <a:srgbClr val="002060"/>
                          </a:solidFill>
                          <a:latin typeface="Arial" panose="020B0604020202020204" pitchFamily="34" charset="0"/>
                          <a:ea typeface="+mn-ea"/>
                          <a:cs typeface="Arial" panose="020B0604020202020204" pitchFamily="34" charset="0"/>
                        </a:rPr>
                        <a:t>Breaks</a:t>
                      </a:r>
                    </a:p>
                    <a:p>
                      <a:pPr marL="234950" indent="-234950">
                        <a:buClr>
                          <a:srgbClr val="00B050"/>
                        </a:buClr>
                        <a:buFont typeface="Arial" panose="020B0604020202020204" pitchFamily="34" charset="0"/>
                        <a:buChar char="•"/>
                      </a:pPr>
                      <a:r>
                        <a:rPr kumimoji="0" lang="en-US" sz="1280" kern="1200" dirty="0" smtClean="0">
                          <a:solidFill>
                            <a:srgbClr val="002060"/>
                          </a:solidFill>
                          <a:latin typeface="Arial" panose="020B0604020202020204" pitchFamily="34" charset="0"/>
                          <a:ea typeface="+mn-ea"/>
                          <a:cs typeface="Arial" panose="020B0604020202020204" pitchFamily="34" charset="0"/>
                        </a:rPr>
                        <a:t>Staff purchase / discounts</a:t>
                      </a:r>
                      <a:endParaRPr kumimoji="0" lang="en-GB" sz="1280" kern="1200" dirty="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8632">
                <a:tc>
                  <a:txBody>
                    <a:bodyPr/>
                    <a:lstStyle/>
                    <a:p>
                      <a:r>
                        <a:rPr lang="en-US" sz="1280" b="1" dirty="0" smtClean="0">
                          <a:solidFill>
                            <a:srgbClr val="002060"/>
                          </a:solidFill>
                          <a:latin typeface="Arial" panose="020B0604020202020204" pitchFamily="34" charset="0"/>
                          <a:cs typeface="Arial" panose="020B0604020202020204" pitchFamily="34" charset="0"/>
                        </a:rPr>
                        <a:t>12 45</a:t>
                      </a:r>
                      <a:endParaRPr lang="en-GB" sz="1280" b="1"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kumimoji="0" lang="en-US" sz="1280" kern="1200" dirty="0" smtClean="0">
                          <a:solidFill>
                            <a:srgbClr val="002060"/>
                          </a:solidFill>
                          <a:latin typeface="Arial" panose="020B0604020202020204" pitchFamily="34" charset="0"/>
                          <a:ea typeface="+mn-ea"/>
                          <a:cs typeface="Arial" panose="020B0604020202020204" pitchFamily="34" charset="0"/>
                        </a:rPr>
                        <a:t>Training opportunities</a:t>
                      </a:r>
                      <a:endParaRPr kumimoji="0" lang="en-GB" sz="1280" kern="1200" dirty="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r>
              <a:tr h="268632">
                <a:tc>
                  <a:txBody>
                    <a:bodyPr/>
                    <a:lstStyle/>
                    <a:p>
                      <a:r>
                        <a:rPr lang="en-US" sz="1280" b="1" dirty="0" smtClean="0">
                          <a:solidFill>
                            <a:srgbClr val="002060"/>
                          </a:solidFill>
                          <a:latin typeface="Arial" panose="020B0604020202020204" pitchFamily="34" charset="0"/>
                          <a:cs typeface="Arial" panose="020B0604020202020204" pitchFamily="34" charset="0"/>
                        </a:rPr>
                        <a:t>13 00</a:t>
                      </a:r>
                      <a:endParaRPr lang="en-GB" sz="1280" b="1"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kumimoji="0" lang="en-US" sz="1280" kern="1200" dirty="0" smtClean="0">
                          <a:solidFill>
                            <a:srgbClr val="002060"/>
                          </a:solidFill>
                          <a:latin typeface="Arial" panose="020B0604020202020204" pitchFamily="34" charset="0"/>
                          <a:ea typeface="+mn-ea"/>
                          <a:cs typeface="Arial" panose="020B0604020202020204" pitchFamily="34" charset="0"/>
                        </a:rPr>
                        <a:t>Lunch</a:t>
                      </a:r>
                      <a:endParaRPr kumimoji="0" lang="en-GB" sz="1280" kern="1200" dirty="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r>
              <a:tr h="832759">
                <a:tc>
                  <a:txBody>
                    <a:bodyPr/>
                    <a:lstStyle/>
                    <a:p>
                      <a:r>
                        <a:rPr lang="en-US" sz="1280" b="1" dirty="0" smtClean="0">
                          <a:solidFill>
                            <a:srgbClr val="002060"/>
                          </a:solidFill>
                          <a:latin typeface="Arial" panose="020B0604020202020204" pitchFamily="34" charset="0"/>
                          <a:cs typeface="Arial" panose="020B0604020202020204" pitchFamily="34" charset="0"/>
                        </a:rPr>
                        <a:t>13 30</a:t>
                      </a:r>
                      <a:endParaRPr lang="en-GB" sz="1280" b="1"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80" dirty="0" smtClean="0">
                          <a:solidFill>
                            <a:srgbClr val="002060"/>
                          </a:solidFill>
                          <a:latin typeface="Arial" panose="020B0604020202020204" pitchFamily="34" charset="0"/>
                          <a:cs typeface="Arial" panose="020B0604020202020204" pitchFamily="34" charset="0"/>
                        </a:rPr>
                        <a:t>Job</a:t>
                      </a:r>
                      <a:r>
                        <a:rPr lang="en-US" sz="1280" baseline="0" dirty="0" smtClean="0">
                          <a:solidFill>
                            <a:srgbClr val="002060"/>
                          </a:solidFill>
                          <a:latin typeface="Arial" panose="020B0604020202020204" pitchFamily="34" charset="0"/>
                          <a:cs typeface="Arial" panose="020B0604020202020204" pitchFamily="34" charset="0"/>
                        </a:rPr>
                        <a:t> training</a:t>
                      </a:r>
                    </a:p>
                    <a:p>
                      <a:pPr marL="234950" indent="-234950">
                        <a:buClr>
                          <a:srgbClr val="00B050"/>
                        </a:buClr>
                        <a:buFont typeface="Arial" panose="020B0604020202020204" pitchFamily="34" charset="0"/>
                        <a:buChar char="•"/>
                      </a:pPr>
                      <a:r>
                        <a:rPr lang="en-US" sz="1280" baseline="0" dirty="0" smtClean="0">
                          <a:solidFill>
                            <a:srgbClr val="002060"/>
                          </a:solidFill>
                          <a:latin typeface="Arial" panose="020B0604020202020204" pitchFamily="34" charset="0"/>
                          <a:cs typeface="Arial" panose="020B0604020202020204" pitchFamily="34" charset="0"/>
                        </a:rPr>
                        <a:t>Customer Service</a:t>
                      </a:r>
                    </a:p>
                    <a:p>
                      <a:pPr marL="234950" indent="-234950">
                        <a:buClr>
                          <a:srgbClr val="00B050"/>
                        </a:buClr>
                        <a:buFont typeface="Arial" panose="020B0604020202020204" pitchFamily="34" charset="0"/>
                        <a:buChar char="•"/>
                      </a:pPr>
                      <a:r>
                        <a:rPr lang="en-US" sz="1280" baseline="0" dirty="0" smtClean="0">
                          <a:solidFill>
                            <a:srgbClr val="002060"/>
                          </a:solidFill>
                          <a:latin typeface="Arial" panose="020B0604020202020204" pitchFamily="34" charset="0"/>
                          <a:cs typeface="Arial" panose="020B0604020202020204" pitchFamily="34" charset="0"/>
                        </a:rPr>
                        <a:t>Stacking /Presentation of Shelves</a:t>
                      </a:r>
                    </a:p>
                    <a:p>
                      <a:pPr marL="234950" indent="-234950">
                        <a:buClr>
                          <a:srgbClr val="00B050"/>
                        </a:buClr>
                        <a:buFont typeface="Arial" panose="020B0604020202020204" pitchFamily="34" charset="0"/>
                        <a:buChar char="•"/>
                      </a:pPr>
                      <a:r>
                        <a:rPr lang="en-US" sz="1280" baseline="0" dirty="0" smtClean="0">
                          <a:solidFill>
                            <a:srgbClr val="002060"/>
                          </a:solidFill>
                          <a:latin typeface="Arial" panose="020B0604020202020204" pitchFamily="34" charset="0"/>
                          <a:cs typeface="Arial" panose="020B0604020202020204" pitchFamily="34" charset="0"/>
                        </a:rPr>
                        <a:t>Pricing Goods</a:t>
                      </a:r>
                      <a:endParaRPr lang="en-GB" sz="1280"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34950" indent="-234950">
                        <a:buClr>
                          <a:srgbClr val="00B050"/>
                        </a:buClr>
                        <a:buFont typeface="Arial" panose="020B0604020202020204" pitchFamily="34" charset="0"/>
                        <a:buChar char="•"/>
                      </a:pPr>
                      <a:r>
                        <a:rPr kumimoji="0" lang="en-US" sz="1280" kern="1200" dirty="0" smtClean="0">
                          <a:solidFill>
                            <a:srgbClr val="002060"/>
                          </a:solidFill>
                          <a:latin typeface="Arial" panose="020B0604020202020204" pitchFamily="34" charset="0"/>
                          <a:ea typeface="+mn-ea"/>
                          <a:cs typeface="Arial" panose="020B0604020202020204" pitchFamily="34" charset="0"/>
                        </a:rPr>
                        <a:t>Using Bar Code reader</a:t>
                      </a:r>
                    </a:p>
                    <a:p>
                      <a:pPr marL="234950" indent="-234950">
                        <a:buClr>
                          <a:srgbClr val="00B050"/>
                        </a:buClr>
                        <a:buFont typeface="Arial" panose="020B0604020202020204" pitchFamily="34" charset="0"/>
                        <a:buChar char="•"/>
                      </a:pPr>
                      <a:r>
                        <a:rPr kumimoji="0" lang="en-US" sz="1280" kern="1200" dirty="0" smtClean="0">
                          <a:solidFill>
                            <a:srgbClr val="002060"/>
                          </a:solidFill>
                          <a:latin typeface="Arial" panose="020B0604020202020204" pitchFamily="34" charset="0"/>
                          <a:ea typeface="+mn-ea"/>
                          <a:cs typeface="Arial" panose="020B0604020202020204" pitchFamily="34" charset="0"/>
                        </a:rPr>
                        <a:t>Using Tills</a:t>
                      </a:r>
                    </a:p>
                    <a:p>
                      <a:pPr marL="234950" indent="-234950">
                        <a:buClr>
                          <a:srgbClr val="00B050"/>
                        </a:buClr>
                        <a:buFont typeface="Arial" panose="020B0604020202020204" pitchFamily="34" charset="0"/>
                        <a:buChar char="•"/>
                      </a:pPr>
                      <a:r>
                        <a:rPr kumimoji="0" lang="en-US" sz="1280" kern="1200" dirty="0" smtClean="0">
                          <a:solidFill>
                            <a:srgbClr val="002060"/>
                          </a:solidFill>
                          <a:latin typeface="Arial" panose="020B0604020202020204" pitchFamily="34" charset="0"/>
                          <a:ea typeface="+mn-ea"/>
                          <a:cs typeface="Arial" panose="020B0604020202020204" pitchFamily="34" charset="0"/>
                        </a:rPr>
                        <a:t>How to deal with difficult customers</a:t>
                      </a:r>
                    </a:p>
                    <a:p>
                      <a:pPr marL="234950" indent="-234950">
                        <a:buClr>
                          <a:srgbClr val="00B050"/>
                        </a:buClr>
                        <a:buFont typeface="Arial" panose="020B0604020202020204" pitchFamily="34" charset="0"/>
                        <a:buChar char="•"/>
                      </a:pPr>
                      <a:r>
                        <a:rPr kumimoji="0" lang="en-US" sz="1280" kern="1200" dirty="0" smtClean="0">
                          <a:solidFill>
                            <a:srgbClr val="002060"/>
                          </a:solidFill>
                          <a:latin typeface="Arial" panose="020B0604020202020204" pitchFamily="34" charset="0"/>
                          <a:ea typeface="+mn-ea"/>
                          <a:cs typeface="Arial" panose="020B0604020202020204" pitchFamily="34" charset="0"/>
                        </a:rPr>
                        <a:t>Security</a:t>
                      </a:r>
                      <a:endParaRPr kumimoji="0" lang="en-GB" sz="1280" kern="1200" dirty="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8632">
                <a:tc>
                  <a:txBody>
                    <a:bodyPr/>
                    <a:lstStyle/>
                    <a:p>
                      <a:r>
                        <a:rPr lang="en-US" sz="1280" b="1" dirty="0" smtClean="0">
                          <a:solidFill>
                            <a:srgbClr val="002060"/>
                          </a:solidFill>
                          <a:latin typeface="Arial" panose="020B0604020202020204" pitchFamily="34" charset="0"/>
                          <a:cs typeface="Arial" panose="020B0604020202020204" pitchFamily="34" charset="0"/>
                        </a:rPr>
                        <a:t>17</a:t>
                      </a:r>
                      <a:r>
                        <a:rPr lang="en-US" sz="1280" b="1" baseline="0" dirty="0" smtClean="0">
                          <a:solidFill>
                            <a:srgbClr val="002060"/>
                          </a:solidFill>
                          <a:latin typeface="Arial" panose="020B0604020202020204" pitchFamily="34" charset="0"/>
                          <a:cs typeface="Arial" panose="020B0604020202020204" pitchFamily="34" charset="0"/>
                        </a:rPr>
                        <a:t> 00</a:t>
                      </a:r>
                      <a:endParaRPr lang="en-GB" sz="1280" b="1" dirty="0">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kumimoji="0" lang="en-US" sz="1280" kern="1200" dirty="0" smtClean="0">
                          <a:solidFill>
                            <a:srgbClr val="002060"/>
                          </a:solidFill>
                          <a:latin typeface="Arial" panose="020B0604020202020204" pitchFamily="34" charset="0"/>
                          <a:ea typeface="+mn-ea"/>
                          <a:cs typeface="Arial" panose="020B0604020202020204" pitchFamily="34" charset="0"/>
                        </a:rPr>
                        <a:t>Close</a:t>
                      </a:r>
                      <a:endParaRPr kumimoji="0" lang="en-GB" sz="1280" kern="1200" dirty="0">
                        <a:solidFill>
                          <a:srgbClr val="00206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a:p>
                  </a:txBody>
                  <a:tcPr/>
                </a:tc>
              </a:tr>
            </a:tbl>
          </a:graphicData>
        </a:graphic>
      </p:graphicFrame>
    </p:spTree>
    <p:extLst>
      <p:ext uri="{BB962C8B-B14F-4D97-AF65-F5344CB8AC3E}">
        <p14:creationId xmlns:p14="http://schemas.microsoft.com/office/powerpoint/2010/main" val="312027003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2.3.2 – Training – On-The-Job</a:t>
            </a:r>
            <a:endParaRPr lang="en-GB" sz="4000" b="1" dirty="0" smtClean="0"/>
          </a:p>
        </p:txBody>
      </p:sp>
      <p:sp>
        <p:nvSpPr>
          <p:cNvPr id="8" name="Rectangle 7"/>
          <p:cNvSpPr/>
          <p:nvPr/>
        </p:nvSpPr>
        <p:spPr>
          <a:xfrm>
            <a:off x="323849" y="1159872"/>
            <a:ext cx="6192367" cy="5509200"/>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760" dirty="0" smtClean="0">
                <a:latin typeface="Arial" panose="020B0604020202020204" pitchFamily="34" charset="0"/>
                <a:cs typeface="Arial" panose="020B0604020202020204" pitchFamily="34" charset="0"/>
              </a:rPr>
              <a:t>This is where a person is training by watching a more experienced worker doing the job. They are shown what to do. This method of training is only suitable for unskilled and does not need to be sent away (travel costs </a:t>
            </a:r>
            <a:r>
              <a:rPr lang="en-US" sz="1760" dirty="0">
                <a:latin typeface="Arial" panose="020B0604020202020204" pitchFamily="34" charset="0"/>
                <a:cs typeface="Arial" panose="020B0604020202020204" pitchFamily="34" charset="0"/>
              </a:rPr>
              <a:t>are </a:t>
            </a:r>
            <a:r>
              <a:rPr lang="en-US" sz="1760" dirty="0" err="1">
                <a:latin typeface="Arial" panose="020B0604020202020204" pitchFamily="34" charset="0"/>
                <a:cs typeface="Arial" panose="020B0604020202020204" pitchFamily="34" charset="0"/>
              </a:rPr>
              <a:t>expe</a:t>
            </a:r>
            <a:r>
              <a:rPr lang="en-US" sz="1760" dirty="0">
                <a:latin typeface="Arial" panose="020B0604020202020204" pitchFamily="34" charset="0"/>
                <a:cs typeface="Arial" panose="020B0604020202020204" pitchFamily="34" charset="0"/>
              </a:rPr>
              <a:t> semi-skilled jobs.</a:t>
            </a:r>
          </a:p>
          <a:p>
            <a:pPr marL="285750" indent="-285750">
              <a:buClr>
                <a:srgbClr val="00B050"/>
              </a:buClr>
              <a:buFont typeface="Wingdings 3" panose="05040102010807070707" pitchFamily="18" charset="2"/>
              <a:buChar char=""/>
            </a:pPr>
            <a:r>
              <a:rPr lang="en-US" sz="1760" dirty="0">
                <a:latin typeface="Arial" panose="020B0604020202020204" pitchFamily="34" charset="0"/>
                <a:cs typeface="Arial" panose="020B0604020202020204" pitchFamily="34" charset="0"/>
              </a:rPr>
              <a:t>The advantages of on-the-job training are that:</a:t>
            </a:r>
          </a:p>
          <a:p>
            <a:pPr marL="519113" indent="-236538">
              <a:buClr>
                <a:srgbClr val="00B050"/>
              </a:buClr>
              <a:buFont typeface="Arial" panose="020B0604020202020204" pitchFamily="34" charset="0"/>
              <a:buChar char="•"/>
            </a:pPr>
            <a:r>
              <a:rPr lang="en-US" sz="1760" dirty="0">
                <a:latin typeface="Arial" panose="020B0604020202020204" pitchFamily="34" charset="0"/>
                <a:cs typeface="Arial" panose="020B0604020202020204" pitchFamily="34" charset="0"/>
              </a:rPr>
              <a:t>Individual tuition is given and it is in the workplace so the employee </a:t>
            </a:r>
            <a:r>
              <a:rPr lang="en-US" sz="1760" dirty="0" err="1">
                <a:latin typeface="Arial" panose="020B0604020202020204" pitchFamily="34" charset="0"/>
                <a:cs typeface="Arial" panose="020B0604020202020204" pitchFamily="34" charset="0"/>
              </a:rPr>
              <a:t>nsive</a:t>
            </a:r>
            <a:r>
              <a:rPr lang="en-US" sz="1760" dirty="0" smtClean="0">
                <a:latin typeface="Arial" panose="020B0604020202020204" pitchFamily="34" charset="0"/>
                <a:cs typeface="Arial" panose="020B0604020202020204" pitchFamily="34" charset="0"/>
              </a:rPr>
              <a:t>)</a:t>
            </a:r>
          </a:p>
          <a:p>
            <a:pPr marL="519113" indent="-236538">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It ensures there is some production from the worker whilst they are training</a:t>
            </a:r>
          </a:p>
          <a:p>
            <a:pPr marL="519113" indent="-236538">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It usually costs less than off-the-job training</a:t>
            </a:r>
          </a:p>
          <a:p>
            <a:pPr marL="519113" indent="-236538">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It is training to the specific needs of the business</a:t>
            </a:r>
          </a:p>
          <a:p>
            <a:pPr marL="285750" indent="-285750">
              <a:buClr>
                <a:srgbClr val="00B050"/>
              </a:buClr>
              <a:buFont typeface="Wingdings 3" panose="05040102010807070707" pitchFamily="18" charset="2"/>
              <a:buChar char=""/>
            </a:pPr>
            <a:r>
              <a:rPr lang="en-US" sz="1760" dirty="0" smtClean="0">
                <a:latin typeface="Arial" panose="020B0604020202020204" pitchFamily="34" charset="0"/>
                <a:cs typeface="Arial" panose="020B0604020202020204" pitchFamily="34" charset="0"/>
              </a:rPr>
              <a:t>The disadvantages of on-the-job training are that:</a:t>
            </a:r>
          </a:p>
          <a:p>
            <a:pPr marL="519113" indent="-23495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The trainer will not be as productive as usual because they are showing the trainee what to do instead of getting on with their job</a:t>
            </a:r>
          </a:p>
          <a:p>
            <a:pPr marL="519113" indent="-23495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The trainer may have bad habits and they may pass these on to the trainee</a:t>
            </a:r>
          </a:p>
          <a:p>
            <a:pPr marL="519113" indent="-23495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It may not necessarily be recognized training qualifications outside the business</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104</a:t>
            </a:r>
            <a:endParaRPr lang="en-GB" sz="2000" b="1" dirty="0">
              <a:latin typeface="Arial" panose="020B0604020202020204" pitchFamily="34" charset="0"/>
              <a:cs typeface="Arial" panose="020B0604020202020204" pitchFamily="34" charset="0"/>
            </a:endParaRPr>
          </a:p>
        </p:txBody>
      </p:sp>
      <p:pic>
        <p:nvPicPr>
          <p:cNvPr id="10244" name="Picture 4" descr="http://www.pulsefusion.com/wp-content/uploads/2013/03/on-the-job-it-train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9506" y="1159873"/>
            <a:ext cx="2157098" cy="1662236"/>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46" name="Picture 6" descr="http://vsdfoo5.s3.amazonaws.com/OJT-grou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2945861"/>
            <a:ext cx="2144388" cy="1347235"/>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48" name="Picture 8" descr="http://trainingsystemsdesign.com/images/cap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4479626"/>
            <a:ext cx="2136519" cy="2045718"/>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7115939"/>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2.3.2 – Training – Off-The-Job</a:t>
            </a:r>
            <a:endParaRPr lang="en-GB" sz="4000" b="1" dirty="0" smtClean="0"/>
          </a:p>
        </p:txBody>
      </p:sp>
      <p:sp>
        <p:nvSpPr>
          <p:cNvPr id="8" name="Rectangle 7"/>
          <p:cNvSpPr/>
          <p:nvPr/>
        </p:nvSpPr>
        <p:spPr>
          <a:xfrm>
            <a:off x="323849" y="1159872"/>
            <a:ext cx="8496623" cy="5576911"/>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620" dirty="0" smtClean="0">
                <a:latin typeface="Arial" panose="020B0604020202020204" pitchFamily="34" charset="0"/>
                <a:cs typeface="Arial" panose="020B0604020202020204" pitchFamily="34" charset="0"/>
              </a:rPr>
              <a:t>This is where the worker goes away from the place where they work. This may be in a different part of the building or it may be a different place altogether, such as a college or specialist training centre. The techniques used to train workers are more varied and can involve more complex tasks. Off-the-job training often involved classroom learning, using lecture, role-play, case studies or computer simulations. This may be similar to how you are taught.</a:t>
            </a:r>
          </a:p>
          <a:p>
            <a:pPr marL="285750" indent="-285750">
              <a:buClr>
                <a:srgbClr val="00B050"/>
              </a:buClr>
              <a:buFont typeface="Wingdings 3" panose="05040102010807070707" pitchFamily="18" charset="2"/>
              <a:buChar char=""/>
            </a:pPr>
            <a:r>
              <a:rPr lang="en-US" sz="1620" dirty="0" smtClean="0">
                <a:latin typeface="Arial" panose="020B0604020202020204" pitchFamily="34" charset="0"/>
                <a:cs typeface="Arial" panose="020B0604020202020204" pitchFamily="34" charset="0"/>
              </a:rPr>
              <a:t>The </a:t>
            </a:r>
            <a:r>
              <a:rPr lang="en-US" sz="1620" b="1" dirty="0" smtClean="0">
                <a:latin typeface="Arial" panose="020B0604020202020204" pitchFamily="34" charset="0"/>
                <a:cs typeface="Arial" panose="020B0604020202020204" pitchFamily="34" charset="0"/>
              </a:rPr>
              <a:t>advantages</a:t>
            </a:r>
            <a:r>
              <a:rPr lang="en-US" sz="1620" dirty="0" smtClean="0">
                <a:latin typeface="Arial" panose="020B0604020202020204" pitchFamily="34" charset="0"/>
                <a:cs typeface="Arial" panose="020B0604020202020204" pitchFamily="34" charset="0"/>
              </a:rPr>
              <a:t> of off-the-job training are that:</a:t>
            </a:r>
          </a:p>
          <a:p>
            <a:pPr marL="519113" indent="-236538">
              <a:buClr>
                <a:srgbClr val="00B050"/>
              </a:buClr>
              <a:buFont typeface="Arial" panose="020B0604020202020204" pitchFamily="34" charset="0"/>
              <a:buChar char="•"/>
            </a:pPr>
            <a:r>
              <a:rPr lang="en-US" sz="1620" dirty="0" smtClean="0">
                <a:latin typeface="Arial" panose="020B0604020202020204" pitchFamily="34" charset="0"/>
                <a:cs typeface="Arial" panose="020B0604020202020204" pitchFamily="34" charset="0"/>
              </a:rPr>
              <a:t>A broad range of skills can be taught using these techniques</a:t>
            </a:r>
          </a:p>
          <a:p>
            <a:pPr marL="519113" indent="-236538">
              <a:buClr>
                <a:srgbClr val="00B050"/>
              </a:buClr>
              <a:buFont typeface="Arial" panose="020B0604020202020204" pitchFamily="34" charset="0"/>
              <a:buChar char="•"/>
            </a:pPr>
            <a:r>
              <a:rPr lang="en-US" sz="1620" dirty="0" smtClean="0">
                <a:latin typeface="Arial" panose="020B0604020202020204" pitchFamily="34" charset="0"/>
                <a:cs typeface="Arial" panose="020B0604020202020204" pitchFamily="34" charset="0"/>
              </a:rPr>
              <a:t>If the courses are taught in the evening after work, they are cheaper for the business because the employee will still carry out their normal duties during the day</a:t>
            </a:r>
          </a:p>
          <a:p>
            <a:pPr marL="519113" indent="-236538">
              <a:buClr>
                <a:srgbClr val="00B050"/>
              </a:buClr>
              <a:buFont typeface="Arial" panose="020B0604020202020204" pitchFamily="34" charset="0"/>
              <a:buChar char="•"/>
            </a:pPr>
            <a:r>
              <a:rPr lang="en-US" sz="1620" dirty="0" smtClean="0">
                <a:latin typeface="Arial" panose="020B0604020202020204" pitchFamily="34" charset="0"/>
                <a:cs typeface="Arial" panose="020B0604020202020204" pitchFamily="34" charset="0"/>
              </a:rPr>
              <a:t>The business will only need to pay for the course and it will not also lose the output of the employee</a:t>
            </a:r>
          </a:p>
          <a:p>
            <a:pPr marL="519113" indent="-236538">
              <a:buClr>
                <a:srgbClr val="00B050"/>
              </a:buClr>
              <a:buFont typeface="Arial" panose="020B0604020202020204" pitchFamily="34" charset="0"/>
              <a:buChar char="•"/>
            </a:pPr>
            <a:r>
              <a:rPr lang="en-US" sz="1620" dirty="0" smtClean="0">
                <a:latin typeface="Arial" panose="020B0604020202020204" pitchFamily="34" charset="0"/>
                <a:cs typeface="Arial" panose="020B0604020202020204" pitchFamily="34" charset="0"/>
              </a:rPr>
              <a:t>Employees may be taught a variety of skills, they become multi-skilled and this makes them more versatile – they can be moved around the company when the need arises</a:t>
            </a:r>
          </a:p>
          <a:p>
            <a:pPr marL="519113" indent="-236538">
              <a:buClr>
                <a:srgbClr val="00B050"/>
              </a:buClr>
              <a:buFont typeface="Arial" panose="020B0604020202020204" pitchFamily="34" charset="0"/>
              <a:buChar char="•"/>
            </a:pPr>
            <a:r>
              <a:rPr lang="en-US" sz="1620" dirty="0" smtClean="0">
                <a:latin typeface="Arial" panose="020B0604020202020204" pitchFamily="34" charset="0"/>
                <a:cs typeface="Arial" panose="020B0604020202020204" pitchFamily="34" charset="0"/>
              </a:rPr>
              <a:t>It often uses expert trainers who have up-to-the-date knowledge of business practices.</a:t>
            </a:r>
          </a:p>
          <a:p>
            <a:pPr marL="285750" indent="-285750">
              <a:buClr>
                <a:srgbClr val="00B050"/>
              </a:buClr>
              <a:buFont typeface="Wingdings 3" panose="05040102010807070707" pitchFamily="18" charset="2"/>
              <a:buChar char=""/>
            </a:pPr>
            <a:r>
              <a:rPr lang="en-US" sz="1620" dirty="0" smtClean="0">
                <a:latin typeface="Arial" panose="020B0604020202020204" pitchFamily="34" charset="0"/>
                <a:cs typeface="Arial" panose="020B0604020202020204" pitchFamily="34" charset="0"/>
              </a:rPr>
              <a:t>The </a:t>
            </a:r>
            <a:r>
              <a:rPr lang="en-US" sz="1620" b="1" dirty="0" smtClean="0">
                <a:latin typeface="Arial" panose="020B0604020202020204" pitchFamily="34" charset="0"/>
                <a:cs typeface="Arial" panose="020B0604020202020204" pitchFamily="34" charset="0"/>
              </a:rPr>
              <a:t>disadvantages</a:t>
            </a:r>
            <a:r>
              <a:rPr lang="en-US" sz="1620" dirty="0" smtClean="0">
                <a:latin typeface="Arial" panose="020B0604020202020204" pitchFamily="34" charset="0"/>
                <a:cs typeface="Arial" panose="020B0604020202020204" pitchFamily="34" charset="0"/>
              </a:rPr>
              <a:t> of off-the-job training are that:</a:t>
            </a:r>
          </a:p>
          <a:p>
            <a:pPr marL="519113" indent="-236538">
              <a:buClr>
                <a:srgbClr val="00B050"/>
              </a:buClr>
              <a:buFont typeface="Arial" panose="020B0604020202020204" pitchFamily="34" charset="0"/>
              <a:buChar char="•"/>
            </a:pPr>
            <a:r>
              <a:rPr lang="en-US" sz="1620" dirty="0" smtClean="0">
                <a:latin typeface="Arial" panose="020B0604020202020204" pitchFamily="34" charset="0"/>
                <a:cs typeface="Arial" panose="020B0604020202020204" pitchFamily="34" charset="0"/>
              </a:rPr>
              <a:t>Costs are high</a:t>
            </a:r>
          </a:p>
          <a:p>
            <a:pPr marL="519113" indent="-236538">
              <a:buClr>
                <a:srgbClr val="00B050"/>
              </a:buClr>
              <a:buFont typeface="Arial" panose="020B0604020202020204" pitchFamily="34" charset="0"/>
              <a:buChar char="•"/>
            </a:pPr>
            <a:r>
              <a:rPr lang="en-US" sz="1620" dirty="0" smtClean="0">
                <a:latin typeface="Arial" panose="020B0604020202020204" pitchFamily="34" charset="0"/>
                <a:cs typeface="Arial" panose="020B0604020202020204" pitchFamily="34" charset="0"/>
              </a:rPr>
              <a:t>It means wages are paid but no work is being done by the worker</a:t>
            </a:r>
          </a:p>
          <a:p>
            <a:pPr marL="519113" indent="-236538">
              <a:buClr>
                <a:srgbClr val="00B050"/>
              </a:buClr>
              <a:buFont typeface="Arial" panose="020B0604020202020204" pitchFamily="34" charset="0"/>
              <a:buChar char="•"/>
            </a:pPr>
            <a:r>
              <a:rPr lang="en-US" sz="1620" dirty="0" smtClean="0">
                <a:latin typeface="Arial" panose="020B0604020202020204" pitchFamily="34" charset="0"/>
                <a:cs typeface="Arial" panose="020B0604020202020204" pitchFamily="34" charset="0"/>
              </a:rPr>
              <a:t>The additional qualifications means it is easier for the employee to leave and find another job</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105</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1439139"/>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2.3.2 – Training – Off-The-Job</a:t>
            </a:r>
            <a:endParaRPr lang="en-GB" sz="4000" b="1" dirty="0" smtClean="0"/>
          </a:p>
        </p:txBody>
      </p:sp>
      <p:sp>
        <p:nvSpPr>
          <p:cNvPr id="8" name="Rectangle 7"/>
          <p:cNvSpPr/>
          <p:nvPr/>
        </p:nvSpPr>
        <p:spPr>
          <a:xfrm>
            <a:off x="323849" y="1159872"/>
            <a:ext cx="8496623" cy="2246769"/>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2000" dirty="0" smtClean="0">
                <a:latin typeface="Arial" panose="020B0604020202020204" pitchFamily="34" charset="0"/>
                <a:cs typeface="Arial" panose="020B0604020202020204" pitchFamily="34" charset="0"/>
              </a:rPr>
              <a:t>Training is necessary for the success of most businesses. It is a form of investment but in human capital now physical capital. Investment usually leads to greater output in the future and thus is true of employees as well as machinery.</a:t>
            </a:r>
          </a:p>
          <a:p>
            <a:pPr>
              <a:buClr>
                <a:srgbClr val="00B050"/>
              </a:buClr>
            </a:pPr>
            <a:r>
              <a:rPr lang="en-US" sz="2000" b="1" dirty="0" smtClean="0">
                <a:solidFill>
                  <a:srgbClr val="C00000"/>
                </a:solidFill>
                <a:latin typeface="Arial" panose="020B0604020202020204" pitchFamily="34" charset="0"/>
                <a:cs typeface="Arial" panose="020B0604020202020204" pitchFamily="34" charset="0"/>
              </a:rPr>
              <a:t>Activity 8.7</a:t>
            </a:r>
          </a:p>
          <a:p>
            <a:pPr marL="285750" indent="-285750">
              <a:buClr>
                <a:srgbClr val="00B050"/>
              </a:buClr>
              <a:buFont typeface="Wingdings 3" panose="05040102010807070707" pitchFamily="18" charset="2"/>
              <a:buChar char=""/>
            </a:pPr>
            <a:r>
              <a:rPr lang="en-US" sz="2000" dirty="0" smtClean="0">
                <a:solidFill>
                  <a:srgbClr val="C00000"/>
                </a:solidFill>
                <a:latin typeface="Arial" panose="020B0604020202020204" pitchFamily="34" charset="0"/>
                <a:cs typeface="Arial" panose="020B0604020202020204" pitchFamily="34" charset="0"/>
              </a:rPr>
              <a:t>Using the table below, fill in the gaps.</a:t>
            </a:r>
          </a:p>
          <a:p>
            <a:pPr marL="285750" indent="-285750">
              <a:buClr>
                <a:srgbClr val="00B050"/>
              </a:buClr>
              <a:buFont typeface="Wingdings 3" panose="05040102010807070707" pitchFamily="18" charset="2"/>
              <a:buChar char=""/>
            </a:pPr>
            <a:r>
              <a:rPr lang="en-US" sz="2000" i="1" dirty="0" smtClean="0">
                <a:solidFill>
                  <a:srgbClr val="C00000"/>
                </a:solidFill>
                <a:latin typeface="Arial" panose="020B0604020202020204" pitchFamily="34" charset="0"/>
                <a:cs typeface="Arial" panose="020B0604020202020204" pitchFamily="34" charset="0"/>
              </a:rPr>
              <a:t>Advantages and disadvantages of methods of training</a:t>
            </a:r>
          </a:p>
        </p:txBody>
      </p:sp>
      <p:sp>
        <p:nvSpPr>
          <p:cNvPr id="6" name="Round Same Side Corner Rectangle 5">
            <a:hlinkClick r:id="" action="ppaction://noaction"/>
          </p:cNvPr>
          <p:cNvSpPr/>
          <p:nvPr/>
        </p:nvSpPr>
        <p:spPr>
          <a:xfrm>
            <a:off x="6300192" y="670058"/>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106</a:t>
            </a:r>
            <a:endParaRPr lang="en-GB" sz="20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498206222"/>
              </p:ext>
            </p:extLst>
          </p:nvPr>
        </p:nvGraphicFramePr>
        <p:xfrm>
          <a:off x="330247" y="3501008"/>
          <a:ext cx="8490224" cy="1463040"/>
        </p:xfrm>
        <a:graphic>
          <a:graphicData uri="http://schemas.openxmlformats.org/drawingml/2006/table">
            <a:tbl>
              <a:tblPr firstRow="1" bandRow="1">
                <a:tableStyleId>{5C22544A-7EE6-4342-B048-85BDC9FD1C3A}</a:tableStyleId>
              </a:tblPr>
              <a:tblGrid>
                <a:gridCol w="2369545"/>
                <a:gridCol w="2088232"/>
                <a:gridCol w="1944216"/>
                <a:gridCol w="2088231"/>
              </a:tblGrid>
              <a:tr h="260260">
                <a:tc>
                  <a:txBody>
                    <a:bodyPr/>
                    <a:lstStyle/>
                    <a:p>
                      <a:r>
                        <a:rPr lang="en-US" sz="1800" dirty="0" smtClean="0">
                          <a:latin typeface="Arial" panose="020B0604020202020204" pitchFamily="34" charset="0"/>
                          <a:cs typeface="Arial" panose="020B0604020202020204" pitchFamily="34" charset="0"/>
                        </a:rPr>
                        <a:t>Method of Training</a:t>
                      </a:r>
                      <a:endParaRPr lang="en-GB" sz="1800" dirty="0">
                        <a:latin typeface="Arial" panose="020B0604020202020204" pitchFamily="34" charset="0"/>
                        <a:cs typeface="Arial" panose="020B0604020202020204" pitchFamily="34" charset="0"/>
                      </a:endParaRPr>
                    </a:p>
                  </a:txBody>
                  <a:tcPr/>
                </a:tc>
                <a:tc>
                  <a:txBody>
                    <a:bodyPr/>
                    <a:lstStyle/>
                    <a:p>
                      <a:r>
                        <a:rPr lang="en-US" sz="1800" dirty="0" smtClean="0">
                          <a:latin typeface="Arial" panose="020B0604020202020204" pitchFamily="34" charset="0"/>
                          <a:cs typeface="Arial" panose="020B0604020202020204" pitchFamily="34" charset="0"/>
                        </a:rPr>
                        <a:t>Description</a:t>
                      </a:r>
                      <a:endParaRPr lang="en-GB" sz="1800" dirty="0">
                        <a:latin typeface="Arial" panose="020B0604020202020204" pitchFamily="34" charset="0"/>
                        <a:cs typeface="Arial" panose="020B0604020202020204" pitchFamily="34" charset="0"/>
                      </a:endParaRPr>
                    </a:p>
                  </a:txBody>
                  <a:tcPr/>
                </a:tc>
                <a:tc>
                  <a:txBody>
                    <a:bodyPr/>
                    <a:lstStyle/>
                    <a:p>
                      <a:r>
                        <a:rPr lang="en-US" sz="1800" dirty="0" smtClean="0">
                          <a:latin typeface="Arial" panose="020B0604020202020204" pitchFamily="34" charset="0"/>
                          <a:cs typeface="Arial" panose="020B0604020202020204" pitchFamily="34" charset="0"/>
                        </a:rPr>
                        <a:t>Advantages</a:t>
                      </a:r>
                      <a:endParaRPr lang="en-GB" sz="1800" dirty="0">
                        <a:latin typeface="Arial" panose="020B0604020202020204" pitchFamily="34" charset="0"/>
                        <a:cs typeface="Arial" panose="020B0604020202020204" pitchFamily="34" charset="0"/>
                      </a:endParaRPr>
                    </a:p>
                  </a:txBody>
                  <a:tcPr/>
                </a:tc>
                <a:tc>
                  <a:txBody>
                    <a:bodyPr/>
                    <a:lstStyle/>
                    <a:p>
                      <a:r>
                        <a:rPr lang="en-US" sz="1800" dirty="0" smtClean="0">
                          <a:latin typeface="Arial" panose="020B0604020202020204" pitchFamily="34" charset="0"/>
                          <a:cs typeface="Arial" panose="020B0604020202020204" pitchFamily="34" charset="0"/>
                        </a:rPr>
                        <a:t>Disadvantages</a:t>
                      </a:r>
                      <a:endParaRPr lang="en-GB" sz="1800" dirty="0">
                        <a:latin typeface="Arial" panose="020B0604020202020204" pitchFamily="34" charset="0"/>
                        <a:cs typeface="Arial" panose="020B0604020202020204" pitchFamily="34" charset="0"/>
                      </a:endParaRPr>
                    </a:p>
                  </a:txBody>
                  <a:tcPr/>
                </a:tc>
              </a:tr>
              <a:tr h="260260">
                <a:tc>
                  <a:txBody>
                    <a:bodyPr/>
                    <a:lstStyle/>
                    <a:p>
                      <a:r>
                        <a:rPr lang="en-US" sz="1800" dirty="0" smtClean="0">
                          <a:latin typeface="Arial" panose="020B0604020202020204" pitchFamily="34" charset="0"/>
                          <a:cs typeface="Arial" panose="020B0604020202020204" pitchFamily="34" charset="0"/>
                        </a:rPr>
                        <a:t>Induction</a:t>
                      </a:r>
                      <a:r>
                        <a:rPr lang="en-US" sz="1800" baseline="0" dirty="0" smtClean="0">
                          <a:latin typeface="Arial" panose="020B0604020202020204" pitchFamily="34" charset="0"/>
                          <a:cs typeface="Arial" panose="020B0604020202020204" pitchFamily="34" charset="0"/>
                        </a:rPr>
                        <a:t> Training</a:t>
                      </a:r>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r>
              <a:tr h="260260">
                <a:tc>
                  <a:txBody>
                    <a:bodyPr/>
                    <a:lstStyle/>
                    <a:p>
                      <a:r>
                        <a:rPr lang="en-US" sz="1800" dirty="0" smtClean="0">
                          <a:latin typeface="Arial" panose="020B0604020202020204" pitchFamily="34" charset="0"/>
                          <a:cs typeface="Arial" panose="020B0604020202020204" pitchFamily="34" charset="0"/>
                        </a:rPr>
                        <a:t>On-the-job</a:t>
                      </a:r>
                      <a:r>
                        <a:rPr lang="en-US" sz="1800" baseline="0" dirty="0" smtClean="0">
                          <a:latin typeface="Arial" panose="020B0604020202020204" pitchFamily="34" charset="0"/>
                          <a:cs typeface="Arial" panose="020B0604020202020204" pitchFamily="34" charset="0"/>
                        </a:rPr>
                        <a:t> Training</a:t>
                      </a:r>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r>
              <a:tr h="260260">
                <a:tc>
                  <a:txBody>
                    <a:bodyPr/>
                    <a:lstStyle/>
                    <a:p>
                      <a:r>
                        <a:rPr lang="en-US" sz="1800" dirty="0" smtClean="0">
                          <a:latin typeface="Arial" panose="020B0604020202020204" pitchFamily="34" charset="0"/>
                          <a:cs typeface="Arial" panose="020B0604020202020204" pitchFamily="34" charset="0"/>
                        </a:rPr>
                        <a:t>Off-the-job</a:t>
                      </a:r>
                      <a:r>
                        <a:rPr lang="en-US" sz="1800" baseline="0" dirty="0" smtClean="0">
                          <a:latin typeface="Arial" panose="020B0604020202020204" pitchFamily="34" charset="0"/>
                          <a:cs typeface="Arial" panose="020B0604020202020204" pitchFamily="34" charset="0"/>
                        </a:rPr>
                        <a:t> Training</a:t>
                      </a:r>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c>
                  <a:txBody>
                    <a:bodyPr/>
                    <a:lstStyle/>
                    <a:p>
                      <a:endParaRPr lang="en-GB" sz="1800" dirty="0">
                        <a:latin typeface="Arial" panose="020B0604020202020204" pitchFamily="34" charset="0"/>
                        <a:cs typeface="Arial" panose="020B0604020202020204" pitchFamily="34" charset="0"/>
                      </a:endParaRPr>
                    </a:p>
                  </a:txBody>
                  <a:tcPr/>
                </a:tc>
              </a:tr>
            </a:tbl>
          </a:graphicData>
        </a:graphic>
      </p:graphicFrame>
      <p:sp>
        <p:nvSpPr>
          <p:cNvPr id="3" name="TextBox 2"/>
          <p:cNvSpPr txBox="1"/>
          <p:nvPr/>
        </p:nvSpPr>
        <p:spPr>
          <a:xfrm>
            <a:off x="323849" y="5445224"/>
            <a:ext cx="8496622" cy="923330"/>
          </a:xfrm>
          <a:prstGeom prst="rect">
            <a:avLst/>
          </a:prstGeom>
          <a:solidFill>
            <a:schemeClr val="tx2">
              <a:lumMod val="40000"/>
              <a:lumOff val="60000"/>
            </a:schemeClr>
          </a:solidFill>
          <a:ln w="38100">
            <a:solidFill>
              <a:srgbClr val="002060"/>
            </a:solidFill>
          </a:ln>
        </p:spPr>
        <p:txBody>
          <a:bodyPr wrap="square" rtlCol="0">
            <a:spAutoFit/>
          </a:bodyPr>
          <a:lstStyle/>
          <a:p>
            <a:r>
              <a:rPr lang="en-US" b="1" dirty="0" smtClean="0"/>
              <a:t>Tips for Success</a:t>
            </a:r>
          </a:p>
          <a:p>
            <a:r>
              <a:rPr lang="en-US" dirty="0" smtClean="0"/>
              <a:t>Make sure you can explain and give examples of when on-the-job and off-the-job training is suitable for particular jobs.</a:t>
            </a:r>
            <a:endParaRPr lang="en-GB" dirty="0"/>
          </a:p>
        </p:txBody>
      </p:sp>
      <p:sp>
        <p:nvSpPr>
          <p:cNvPr id="7" name="TextBox 6">
            <a:hlinkClick r:id="rId3" action="ppaction://hlinkfile"/>
          </p:cNvPr>
          <p:cNvSpPr txBox="1"/>
          <p:nvPr/>
        </p:nvSpPr>
        <p:spPr>
          <a:xfrm>
            <a:off x="8388424" y="2684383"/>
            <a:ext cx="432047" cy="769441"/>
          </a:xfrm>
          <a:prstGeom prst="rect">
            <a:avLst/>
          </a:prstGeom>
          <a:noFill/>
        </p:spPr>
        <p:txBody>
          <a:bodyPr wrap="square" rtlCol="0">
            <a:spAutoFit/>
          </a:bodyPr>
          <a:lstStyle/>
          <a:p>
            <a:r>
              <a:rPr lang="en-US"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003007699"/>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a:latin typeface="Arial" panose="020B0604020202020204" pitchFamily="34" charset="0"/>
                <a:cs typeface="Arial" panose="020B0604020202020204" pitchFamily="34" charset="0"/>
              </a:rPr>
              <a:t>Assessment </a:t>
            </a:r>
            <a:r>
              <a:rPr lang="en-US" sz="3600" dirty="0" smtClean="0">
                <a:latin typeface="Arial" panose="020B0604020202020204" pitchFamily="34" charset="0"/>
                <a:cs typeface="Arial" panose="020B0604020202020204" pitchFamily="34" charset="0"/>
              </a:rPr>
              <a:t>objectives</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2800" dirty="0">
                <a:latin typeface="Arial" panose="020B0604020202020204" pitchFamily="34" charset="0"/>
                <a:cs typeface="Arial" panose="020B0604020202020204" pitchFamily="34" charset="0"/>
              </a:rPr>
              <a:t>Relationship between assessment objectives and components The approximate weightings allocated to each of the assessment objectives are summarised below.</a:t>
            </a:r>
            <a:endParaRPr lang="en-US" sz="2800" dirty="0" smtClean="0">
              <a:latin typeface="Arial" panose="020B0604020202020204" pitchFamily="34" charset="0"/>
              <a:cs typeface="Arial" panose="020B0604020202020204" pitchFamily="34" charset="0"/>
            </a:endParaRP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graphicFrame>
        <p:nvGraphicFramePr>
          <p:cNvPr id="2" name="Table 1"/>
          <p:cNvGraphicFramePr>
            <a:graphicFrameLocks noGrp="1"/>
          </p:cNvGraphicFramePr>
          <p:nvPr>
            <p:extLst>
              <p:ext uri="{D42A27DB-BD31-4B8C-83A1-F6EECF244321}">
                <p14:modId xmlns:p14="http://schemas.microsoft.com/office/powerpoint/2010/main" val="2432038194"/>
              </p:ext>
            </p:extLst>
          </p:nvPr>
        </p:nvGraphicFramePr>
        <p:xfrm>
          <a:off x="323528" y="3068960"/>
          <a:ext cx="8400256" cy="2590800"/>
        </p:xfrm>
        <a:graphic>
          <a:graphicData uri="http://schemas.openxmlformats.org/drawingml/2006/table">
            <a:tbl>
              <a:tblPr firstRow="1" bandRow="1">
                <a:tableStyleId>{F5AB1C69-6EDB-4FF4-983F-18BD219EF322}</a:tableStyleId>
              </a:tblPr>
              <a:tblGrid>
                <a:gridCol w="3071664"/>
                <a:gridCol w="1584176"/>
                <a:gridCol w="1296144"/>
                <a:gridCol w="2448272"/>
              </a:tblGrid>
              <a:tr h="273630">
                <a:tc>
                  <a:txBody>
                    <a:bodyPr/>
                    <a:lstStyle/>
                    <a:p>
                      <a:r>
                        <a:rPr lang="en-US" sz="2000" dirty="0" smtClean="0">
                          <a:latin typeface="Arial" panose="020B0604020202020204" pitchFamily="34" charset="0"/>
                          <a:cs typeface="Arial" panose="020B0604020202020204" pitchFamily="34" charset="0"/>
                        </a:rPr>
                        <a:t>Assessment Objective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1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Paper 2 </a:t>
                      </a:r>
                      <a:endParaRPr lang="en-GB" sz="20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Arial" panose="020B0604020202020204" pitchFamily="34" charset="0"/>
                          <a:cs typeface="Arial" panose="020B0604020202020204" pitchFamily="34" charset="0"/>
                        </a:rPr>
                        <a:t>Weighting for qualification</a:t>
                      </a:r>
                    </a:p>
                  </a:txBody>
                  <a:tcPr/>
                </a:tc>
              </a:tr>
              <a:tr h="273630">
                <a:tc>
                  <a:txBody>
                    <a:bodyPr/>
                    <a:lstStyle/>
                    <a:p>
                      <a:r>
                        <a:rPr lang="en-US" sz="2000" dirty="0" smtClean="0">
                          <a:latin typeface="Arial" panose="020B0604020202020204" pitchFamily="34" charset="0"/>
                          <a:cs typeface="Arial" panose="020B0604020202020204" pitchFamily="34" charset="0"/>
                        </a:rPr>
                        <a:t>AO1: Knowledge and understanding </a:t>
                      </a:r>
                      <a:endParaRPr lang="en-GB" sz="2000" b="1"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40%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AO2: Application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30%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AO3: Analysis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12%</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r h="273630">
                <a:tc>
                  <a:txBody>
                    <a:bodyPr/>
                    <a:lstStyle/>
                    <a:p>
                      <a:r>
                        <a:rPr lang="en-US" sz="2000" dirty="0" smtClean="0">
                          <a:latin typeface="Arial" panose="020B0604020202020204" pitchFamily="34" charset="0"/>
                          <a:cs typeface="Arial" panose="020B0604020202020204" pitchFamily="34" charset="0"/>
                        </a:rPr>
                        <a:t>AO4: Evaluation </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15%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25%</a:t>
                      </a:r>
                      <a:endParaRPr lang="en-GB" sz="2000" dirty="0">
                        <a:latin typeface="Arial" panose="020B0604020202020204" pitchFamily="34" charset="0"/>
                        <a:cs typeface="Arial" panose="020B0604020202020204" pitchFamily="34" charset="0"/>
                      </a:endParaRPr>
                    </a:p>
                  </a:txBody>
                  <a:tcPr/>
                </a:tc>
                <a:tc>
                  <a:txBody>
                    <a:bodyPr/>
                    <a:lstStyle/>
                    <a:p>
                      <a:pPr algn="ctr"/>
                      <a:r>
                        <a:rPr lang="en-US" sz="2000" dirty="0" smtClean="0">
                          <a:latin typeface="Arial" panose="020B0604020202020204" pitchFamily="34" charset="0"/>
                          <a:cs typeface="Arial" panose="020B0604020202020204" pitchFamily="34" charset="0"/>
                        </a:rPr>
                        <a:t>20%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117964320"/>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2.3.2 – Training – Off-The-Job</a:t>
            </a:r>
            <a:endParaRPr lang="en-GB" sz="4000" b="1" dirty="0" smtClean="0"/>
          </a:p>
        </p:txBody>
      </p:sp>
      <p:sp>
        <p:nvSpPr>
          <p:cNvPr id="8" name="Rectangle 7"/>
          <p:cNvSpPr/>
          <p:nvPr/>
        </p:nvSpPr>
        <p:spPr>
          <a:xfrm>
            <a:off x="323849" y="1159872"/>
            <a:ext cx="8496623" cy="400110"/>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2000" b="1" dirty="0" smtClean="0">
                <a:latin typeface="Arial" panose="020B0604020202020204" pitchFamily="34" charset="0"/>
                <a:cs typeface="Arial" panose="020B0604020202020204" pitchFamily="34" charset="0"/>
              </a:rPr>
              <a:t>Revision Summary – Training (Management)</a:t>
            </a:r>
            <a:endParaRPr lang="en-US" sz="2000" b="1" i="1" dirty="0" smtClean="0">
              <a:solidFill>
                <a:srgbClr val="C00000"/>
              </a:solidFill>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70058"/>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106</a:t>
            </a:r>
            <a:endParaRPr lang="en-GB" sz="2000" b="1" dirty="0">
              <a:latin typeface="Arial" panose="020B0604020202020204" pitchFamily="34" charset="0"/>
              <a:cs typeface="Arial" panose="020B0604020202020204" pitchFamily="34" charset="0"/>
            </a:endParaRPr>
          </a:p>
        </p:txBody>
      </p:sp>
      <p:grpSp>
        <p:nvGrpSpPr>
          <p:cNvPr id="15" name="Group 14"/>
          <p:cNvGrpSpPr/>
          <p:nvPr/>
        </p:nvGrpSpPr>
        <p:grpSpPr>
          <a:xfrm>
            <a:off x="323849" y="1844824"/>
            <a:ext cx="3106200" cy="1601948"/>
            <a:chOff x="-459952" y="1874877"/>
            <a:chExt cx="4041932" cy="2292989"/>
          </a:xfrm>
        </p:grpSpPr>
        <p:sp>
          <p:nvSpPr>
            <p:cNvPr id="16" name="Rounded Rectangle 15"/>
            <p:cNvSpPr/>
            <p:nvPr/>
          </p:nvSpPr>
          <p:spPr>
            <a:xfrm>
              <a:off x="-459952" y="1874877"/>
              <a:ext cx="2723030" cy="1233696"/>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dirty="0" smtClean="0">
                  <a:latin typeface="Calibri" panose="020F0502020204030204" pitchFamily="34" charset="0"/>
                </a:rPr>
                <a:t>Greater motivation and commitment of the employees</a:t>
              </a:r>
              <a:endParaRPr lang="en-US" sz="1400" dirty="0">
                <a:latin typeface="Calibri" panose="020F0502020204030204" pitchFamily="34" charset="0"/>
              </a:endParaRPr>
            </a:p>
          </p:txBody>
        </p:sp>
        <p:cxnSp>
          <p:nvCxnSpPr>
            <p:cNvPr id="17" name="Straight Arrow Connector 16"/>
            <p:cNvCxnSpPr>
              <a:stCxn id="62" idx="1"/>
              <a:endCxn id="16" idx="2"/>
            </p:cNvCxnSpPr>
            <p:nvPr/>
          </p:nvCxnSpPr>
          <p:spPr>
            <a:xfrm flipH="1" flipV="1">
              <a:off x="901563" y="3108571"/>
              <a:ext cx="2680417" cy="105929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467544" y="5041120"/>
            <a:ext cx="2871905" cy="1406413"/>
            <a:chOff x="4121807" y="4769072"/>
            <a:chExt cx="3737055" cy="2013097"/>
          </a:xfrm>
        </p:grpSpPr>
        <p:sp>
          <p:nvSpPr>
            <p:cNvPr id="19" name="Rounded Rectangle 18"/>
            <p:cNvSpPr/>
            <p:nvPr/>
          </p:nvSpPr>
          <p:spPr>
            <a:xfrm>
              <a:off x="4121807" y="5965915"/>
              <a:ext cx="2036036" cy="81625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dirty="0" smtClean="0">
                  <a:latin typeface="Calibri" panose="020F0502020204030204" pitchFamily="34" charset="0"/>
                </a:rPr>
                <a:t>Loss of output whilst training</a:t>
              </a:r>
              <a:endParaRPr lang="en-US" dirty="0">
                <a:latin typeface="Calibri" panose="020F0502020204030204" pitchFamily="34" charset="0"/>
              </a:endParaRPr>
            </a:p>
          </p:txBody>
        </p:sp>
        <p:cxnSp>
          <p:nvCxnSpPr>
            <p:cNvPr id="20" name="Straight Arrow Connector 19"/>
            <p:cNvCxnSpPr>
              <a:stCxn id="34" idx="1"/>
              <a:endCxn id="19" idx="0"/>
            </p:cNvCxnSpPr>
            <p:nvPr/>
          </p:nvCxnSpPr>
          <p:spPr>
            <a:xfrm flipH="1">
              <a:off x="5139825" y="4769072"/>
              <a:ext cx="2719037" cy="119684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2" name="Rounded Rectangle 21"/>
          <p:cNvSpPr/>
          <p:nvPr/>
        </p:nvSpPr>
        <p:spPr>
          <a:xfrm>
            <a:off x="2189020" y="5877273"/>
            <a:ext cx="2360330" cy="557116"/>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sz="1600" dirty="0" smtClean="0">
                <a:latin typeface="Calibri" panose="020F0502020204030204" pitchFamily="34" charset="0"/>
              </a:rPr>
              <a:t>May raise employee expectations of promotion</a:t>
            </a:r>
            <a:endParaRPr lang="en-US" sz="1600" dirty="0">
              <a:latin typeface="Calibri" panose="020F0502020204030204" pitchFamily="34" charset="0"/>
            </a:endParaRPr>
          </a:p>
        </p:txBody>
      </p:sp>
      <p:sp>
        <p:nvSpPr>
          <p:cNvPr id="24" name="Rounded Rectangle 23"/>
          <p:cNvSpPr/>
          <p:nvPr/>
        </p:nvSpPr>
        <p:spPr>
          <a:xfrm>
            <a:off x="2610136" y="1844824"/>
            <a:ext cx="1385800" cy="634736"/>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Increased Productivity</a:t>
            </a:r>
            <a:endParaRPr lang="en-US" dirty="0">
              <a:latin typeface="Calibri" panose="020F0502020204030204" pitchFamily="34" charset="0"/>
            </a:endParaRPr>
          </a:p>
        </p:txBody>
      </p:sp>
      <p:cxnSp>
        <p:nvCxnSpPr>
          <p:cNvPr id="25" name="Straight Arrow Connector 24"/>
          <p:cNvCxnSpPr>
            <a:stCxn id="62" idx="0"/>
            <a:endCxn id="24" idx="2"/>
          </p:cNvCxnSpPr>
          <p:nvPr/>
        </p:nvCxnSpPr>
        <p:spPr>
          <a:xfrm flipH="1" flipV="1">
            <a:off x="3303036" y="2479560"/>
            <a:ext cx="909833" cy="76265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34" idx="2"/>
            <a:endCxn id="22" idx="0"/>
          </p:cNvCxnSpPr>
          <p:nvPr/>
        </p:nvCxnSpPr>
        <p:spPr>
          <a:xfrm flipH="1">
            <a:off x="3369185" y="5245676"/>
            <a:ext cx="843684" cy="63159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4212869" y="1813199"/>
            <a:ext cx="1799292" cy="1429017"/>
            <a:chOff x="3073746" y="2338167"/>
            <a:chExt cx="2174840" cy="3575679"/>
          </a:xfrm>
        </p:grpSpPr>
        <p:sp>
          <p:nvSpPr>
            <p:cNvPr id="29" name="Rounded Rectangle 28"/>
            <p:cNvSpPr/>
            <p:nvPr/>
          </p:nvSpPr>
          <p:spPr>
            <a:xfrm>
              <a:off x="3073746" y="2338167"/>
              <a:ext cx="2174840" cy="1641292"/>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dirty="0" smtClean="0">
                  <a:latin typeface="Calibri" panose="020F0502020204030204" pitchFamily="34" charset="0"/>
                </a:rPr>
                <a:t>Improved quality of the output</a:t>
              </a:r>
              <a:endParaRPr lang="en-US" dirty="0">
                <a:latin typeface="Calibri" panose="020F0502020204030204" pitchFamily="34" charset="0"/>
              </a:endParaRPr>
            </a:p>
          </p:txBody>
        </p:sp>
        <p:cxnSp>
          <p:nvCxnSpPr>
            <p:cNvPr id="30" name="Straight Arrow Connector 29"/>
            <p:cNvCxnSpPr>
              <a:stCxn id="62" idx="0"/>
              <a:endCxn id="29" idx="2"/>
            </p:cNvCxnSpPr>
            <p:nvPr/>
          </p:nvCxnSpPr>
          <p:spPr>
            <a:xfrm flipV="1">
              <a:off x="3073746" y="3979459"/>
              <a:ext cx="1087420" cy="193438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4995688" y="1828863"/>
            <a:ext cx="3104703" cy="1617909"/>
            <a:chOff x="1659741" y="2604672"/>
            <a:chExt cx="3752715" cy="4048323"/>
          </a:xfrm>
        </p:grpSpPr>
        <p:sp>
          <p:nvSpPr>
            <p:cNvPr id="32" name="Rounded Rectangle 31"/>
            <p:cNvSpPr/>
            <p:nvPr/>
          </p:nvSpPr>
          <p:spPr>
            <a:xfrm>
              <a:off x="3216088" y="2604672"/>
              <a:ext cx="2196368" cy="1553973"/>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dirty="0" smtClean="0">
                  <a:latin typeface="Calibri" panose="020F0502020204030204" pitchFamily="34" charset="0"/>
                </a:rPr>
                <a:t>Improved customer service</a:t>
              </a:r>
              <a:endParaRPr lang="en-US" dirty="0">
                <a:latin typeface="Calibri" panose="020F0502020204030204" pitchFamily="34" charset="0"/>
              </a:endParaRPr>
            </a:p>
          </p:txBody>
        </p:sp>
        <p:cxnSp>
          <p:nvCxnSpPr>
            <p:cNvPr id="33" name="Straight Arrow Connector 32"/>
            <p:cNvCxnSpPr>
              <a:stCxn id="62" idx="3"/>
              <a:endCxn id="32" idx="2"/>
            </p:cNvCxnSpPr>
            <p:nvPr/>
          </p:nvCxnSpPr>
          <p:spPr>
            <a:xfrm flipV="1">
              <a:off x="1659741" y="4158645"/>
              <a:ext cx="2654532" cy="249435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4" name="Rounded Rectangle 33"/>
          <p:cNvSpPr/>
          <p:nvPr/>
        </p:nvSpPr>
        <p:spPr>
          <a:xfrm>
            <a:off x="3339449" y="4836564"/>
            <a:ext cx="1746840" cy="409112"/>
          </a:xfrm>
          <a:prstGeom prst="roundRect">
            <a:avLst/>
          </a:prstGeom>
          <a:solidFill>
            <a:srgbClr val="F53939"/>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Disadvantages</a:t>
            </a:r>
            <a:endParaRPr lang="en-US" sz="1600" b="1" dirty="0">
              <a:latin typeface="Calibri" panose="020F0502020204030204" pitchFamily="34" charset="0"/>
            </a:endParaRPr>
          </a:p>
        </p:txBody>
      </p:sp>
      <p:sp>
        <p:nvSpPr>
          <p:cNvPr id="35" name="Rounded Rectangle 34"/>
          <p:cNvSpPr/>
          <p:nvPr/>
        </p:nvSpPr>
        <p:spPr>
          <a:xfrm>
            <a:off x="5925672" y="5517232"/>
            <a:ext cx="2888266" cy="1013037"/>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latin typeface="Calibri" panose="020F0502020204030204" pitchFamily="34" charset="0"/>
              </a:rPr>
              <a:t>Employee may leave once they are trained and then another business will benefit from the training</a:t>
            </a:r>
            <a:endParaRPr lang="en-US" sz="1600" dirty="0">
              <a:latin typeface="Calibri" panose="020F0502020204030204" pitchFamily="34" charset="0"/>
            </a:endParaRPr>
          </a:p>
        </p:txBody>
      </p:sp>
      <p:sp>
        <p:nvSpPr>
          <p:cNvPr id="36" name="Rounded Rectangle 35"/>
          <p:cNvSpPr/>
          <p:nvPr/>
        </p:nvSpPr>
        <p:spPr>
          <a:xfrm>
            <a:off x="4788024" y="5877272"/>
            <a:ext cx="980854" cy="557117"/>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latin typeface="Calibri" panose="020F0502020204030204" pitchFamily="34" charset="0"/>
              </a:rPr>
              <a:t>Cost of training</a:t>
            </a:r>
            <a:endParaRPr lang="en-US" dirty="0">
              <a:latin typeface="Calibri" panose="020F0502020204030204" pitchFamily="34" charset="0"/>
            </a:endParaRPr>
          </a:p>
        </p:txBody>
      </p:sp>
      <p:cxnSp>
        <p:nvCxnSpPr>
          <p:cNvPr id="37" name="Straight Arrow Connector 36"/>
          <p:cNvCxnSpPr>
            <a:stCxn id="34" idx="2"/>
            <a:endCxn id="36" idx="0"/>
          </p:cNvCxnSpPr>
          <p:nvPr/>
        </p:nvCxnSpPr>
        <p:spPr>
          <a:xfrm>
            <a:off x="4212869" y="5245676"/>
            <a:ext cx="1065582" cy="63159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4" idx="3"/>
            <a:endCxn id="35" idx="0"/>
          </p:cNvCxnSpPr>
          <p:nvPr/>
        </p:nvCxnSpPr>
        <p:spPr>
          <a:xfrm>
            <a:off x="5086289" y="5041120"/>
            <a:ext cx="2283516" cy="47611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40" idx="2"/>
            <a:endCxn id="34" idx="0"/>
          </p:cNvCxnSpPr>
          <p:nvPr/>
        </p:nvCxnSpPr>
        <p:spPr>
          <a:xfrm flipH="1">
            <a:off x="4212869" y="4376238"/>
            <a:ext cx="3697" cy="46032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3370122" y="3967126"/>
            <a:ext cx="1692887" cy="409112"/>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400" b="1" dirty="0" smtClean="0">
                <a:latin typeface="Calibri" panose="020F0502020204030204" pitchFamily="34" charset="0"/>
              </a:rPr>
              <a:t>TRAINING</a:t>
            </a:r>
            <a:endParaRPr lang="en-US" b="1" dirty="0">
              <a:latin typeface="Calibri" panose="020F0502020204030204" pitchFamily="34" charset="0"/>
            </a:endParaRPr>
          </a:p>
        </p:txBody>
      </p:sp>
      <p:sp>
        <p:nvSpPr>
          <p:cNvPr id="62" name="Rounded Rectangle 61"/>
          <p:cNvSpPr/>
          <p:nvPr/>
        </p:nvSpPr>
        <p:spPr>
          <a:xfrm>
            <a:off x="3430049" y="3242216"/>
            <a:ext cx="1565639" cy="409112"/>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Advantages</a:t>
            </a:r>
            <a:endParaRPr lang="en-US" sz="1400" b="1" dirty="0">
              <a:latin typeface="Calibri" panose="020F0502020204030204" pitchFamily="34" charset="0"/>
            </a:endParaRPr>
          </a:p>
        </p:txBody>
      </p:sp>
      <p:grpSp>
        <p:nvGrpSpPr>
          <p:cNvPr id="113" name="Group 112"/>
          <p:cNvGrpSpPr/>
          <p:nvPr/>
        </p:nvGrpSpPr>
        <p:grpSpPr>
          <a:xfrm>
            <a:off x="4995688" y="3073105"/>
            <a:ext cx="3420008" cy="664277"/>
            <a:chOff x="1139207" y="3095632"/>
            <a:chExt cx="4133831" cy="1662150"/>
          </a:xfrm>
        </p:grpSpPr>
        <p:sp>
          <p:nvSpPr>
            <p:cNvPr id="114" name="Rounded Rectangle 113"/>
            <p:cNvSpPr/>
            <p:nvPr/>
          </p:nvSpPr>
          <p:spPr>
            <a:xfrm>
              <a:off x="3216090" y="3095632"/>
              <a:ext cx="2056948" cy="166215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dirty="0" smtClean="0">
                  <a:latin typeface="Calibri" panose="020F0502020204030204" pitchFamily="34" charset="0"/>
                </a:rPr>
                <a:t>Ability to use new technology</a:t>
              </a:r>
              <a:endParaRPr lang="en-US" dirty="0">
                <a:latin typeface="Calibri" panose="020F0502020204030204" pitchFamily="34" charset="0"/>
              </a:endParaRPr>
            </a:p>
          </p:txBody>
        </p:sp>
        <p:cxnSp>
          <p:nvCxnSpPr>
            <p:cNvPr id="115" name="Straight Arrow Connector 114"/>
            <p:cNvCxnSpPr>
              <a:stCxn id="62" idx="3"/>
              <a:endCxn id="114" idx="1"/>
            </p:cNvCxnSpPr>
            <p:nvPr/>
          </p:nvCxnSpPr>
          <p:spPr>
            <a:xfrm flipV="1">
              <a:off x="1139207" y="3926708"/>
              <a:ext cx="2076883" cy="10391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8" name="Group 117"/>
          <p:cNvGrpSpPr/>
          <p:nvPr/>
        </p:nvGrpSpPr>
        <p:grpSpPr>
          <a:xfrm>
            <a:off x="323849" y="3017388"/>
            <a:ext cx="3106200" cy="1131691"/>
            <a:chOff x="2970684" y="2595806"/>
            <a:chExt cx="3754526" cy="2831710"/>
          </a:xfrm>
        </p:grpSpPr>
        <p:sp>
          <p:nvSpPr>
            <p:cNvPr id="119" name="Rounded Rectangle 118"/>
            <p:cNvSpPr/>
            <p:nvPr/>
          </p:nvSpPr>
          <p:spPr>
            <a:xfrm>
              <a:off x="2970684" y="2595806"/>
              <a:ext cx="2204999" cy="2831710"/>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dirty="0" smtClean="0">
                  <a:latin typeface="Calibri" panose="020F0502020204030204" pitchFamily="34" charset="0"/>
                </a:rPr>
                <a:t>Greater flexibility of the labour force multi-skilled</a:t>
              </a:r>
              <a:endParaRPr lang="en-US" dirty="0">
                <a:latin typeface="Calibri" panose="020F0502020204030204" pitchFamily="34" charset="0"/>
              </a:endParaRPr>
            </a:p>
          </p:txBody>
        </p:sp>
        <p:cxnSp>
          <p:nvCxnSpPr>
            <p:cNvPr id="120" name="Straight Arrow Connector 119"/>
            <p:cNvCxnSpPr>
              <a:stCxn id="62" idx="1"/>
              <a:endCxn id="119" idx="3"/>
            </p:cNvCxnSpPr>
            <p:nvPr/>
          </p:nvCxnSpPr>
          <p:spPr>
            <a:xfrm flipH="1">
              <a:off x="5175683" y="3670208"/>
              <a:ext cx="1549527" cy="34145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25" name="Straight Arrow Connector 124"/>
          <p:cNvCxnSpPr>
            <a:stCxn id="40" idx="0"/>
            <a:endCxn id="62" idx="2"/>
          </p:cNvCxnSpPr>
          <p:nvPr/>
        </p:nvCxnSpPr>
        <p:spPr>
          <a:xfrm flipH="1" flipV="1">
            <a:off x="4212869" y="3651328"/>
            <a:ext cx="3697" cy="3157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280626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3"/>
                                        </p:tgtEl>
                                        <p:attrNameLst>
                                          <p:attrName>style.visibility</p:attrName>
                                        </p:attrNameLst>
                                      </p:cBhvr>
                                      <p:to>
                                        <p:strVal val="visible"/>
                                      </p:to>
                                    </p:set>
                                    <p:animEffect transition="in" filter="fade">
                                      <p:cBhvr>
                                        <p:cTn id="27" dur="500"/>
                                        <p:tgtEl>
                                          <p:spTgt spid="1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8"/>
                                        </p:tgtEl>
                                        <p:attrNameLst>
                                          <p:attrName>style.visibility</p:attrName>
                                        </p:attrNameLst>
                                      </p:cBhvr>
                                      <p:to>
                                        <p:strVal val="visible"/>
                                      </p:to>
                                    </p:set>
                                    <p:animEffect transition="in" filter="fade">
                                      <p:cBhvr>
                                        <p:cTn id="32"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2.3.2 – Training – Off-The-Job</a:t>
            </a:r>
            <a:endParaRPr lang="en-GB" sz="4000" b="1" dirty="0" smtClean="0"/>
          </a:p>
        </p:txBody>
      </p:sp>
      <p:sp>
        <p:nvSpPr>
          <p:cNvPr id="8" name="Rectangle 7"/>
          <p:cNvSpPr/>
          <p:nvPr/>
        </p:nvSpPr>
        <p:spPr>
          <a:xfrm>
            <a:off x="323849" y="1124744"/>
            <a:ext cx="8496623" cy="400110"/>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2000" b="1" dirty="0" smtClean="0">
                <a:latin typeface="Arial" panose="020B0604020202020204" pitchFamily="34" charset="0"/>
                <a:cs typeface="Arial" panose="020B0604020202020204" pitchFamily="34" charset="0"/>
              </a:rPr>
              <a:t>Revision Summary – Training (Employee)</a:t>
            </a:r>
            <a:endParaRPr lang="en-US" sz="2000" b="1" i="1" dirty="0" smtClean="0">
              <a:solidFill>
                <a:srgbClr val="C00000"/>
              </a:solidFill>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70058"/>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106</a:t>
            </a:r>
            <a:endParaRPr lang="en-GB" sz="2000" b="1" dirty="0">
              <a:latin typeface="Arial" panose="020B0604020202020204" pitchFamily="34" charset="0"/>
              <a:cs typeface="Arial" panose="020B0604020202020204" pitchFamily="34" charset="0"/>
            </a:endParaRPr>
          </a:p>
        </p:txBody>
      </p:sp>
      <p:grpSp>
        <p:nvGrpSpPr>
          <p:cNvPr id="83" name="Group 82"/>
          <p:cNvGrpSpPr/>
          <p:nvPr/>
        </p:nvGrpSpPr>
        <p:grpSpPr>
          <a:xfrm>
            <a:off x="323528" y="1542748"/>
            <a:ext cx="8424936" cy="2894364"/>
            <a:chOff x="251520" y="3025021"/>
            <a:chExt cx="8424936" cy="2894364"/>
          </a:xfrm>
        </p:grpSpPr>
        <p:grpSp>
          <p:nvGrpSpPr>
            <p:cNvPr id="86" name="Group 85"/>
            <p:cNvGrpSpPr/>
            <p:nvPr/>
          </p:nvGrpSpPr>
          <p:grpSpPr>
            <a:xfrm>
              <a:off x="539552" y="3073885"/>
              <a:ext cx="3191746" cy="720498"/>
              <a:chOff x="-834751" y="2408650"/>
              <a:chExt cx="4153249" cy="1031303"/>
            </a:xfrm>
          </p:grpSpPr>
          <p:sp>
            <p:nvSpPr>
              <p:cNvPr id="87" name="Rounded Rectangle 86"/>
              <p:cNvSpPr/>
              <p:nvPr/>
            </p:nvSpPr>
            <p:spPr>
              <a:xfrm>
                <a:off x="-834751" y="2408650"/>
                <a:ext cx="2155103" cy="1031303"/>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dirty="0" smtClean="0">
                    <a:latin typeface="Calibri" panose="020F0502020204030204" pitchFamily="34" charset="0"/>
                  </a:rPr>
                  <a:t>May get increased pay</a:t>
                </a:r>
                <a:endParaRPr lang="en-US" sz="1400" dirty="0">
                  <a:latin typeface="Calibri" panose="020F0502020204030204" pitchFamily="34" charset="0"/>
                </a:endParaRPr>
              </a:p>
            </p:txBody>
          </p:sp>
          <p:cxnSp>
            <p:nvCxnSpPr>
              <p:cNvPr id="88" name="Straight Arrow Connector 87"/>
              <p:cNvCxnSpPr>
                <a:stCxn id="107" idx="1"/>
                <a:endCxn id="87" idx="3"/>
              </p:cNvCxnSpPr>
              <p:nvPr/>
            </p:nvCxnSpPr>
            <p:spPr>
              <a:xfrm flipH="1" flipV="1">
                <a:off x="1320352" y="2924302"/>
                <a:ext cx="1998146" cy="49863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9" name="Group 88"/>
            <p:cNvGrpSpPr/>
            <p:nvPr/>
          </p:nvGrpSpPr>
          <p:grpSpPr>
            <a:xfrm>
              <a:off x="251520" y="5078641"/>
              <a:ext cx="3447967" cy="801152"/>
              <a:chOff x="3372208" y="4822775"/>
              <a:chExt cx="4486653" cy="1146744"/>
            </a:xfrm>
          </p:grpSpPr>
          <p:sp>
            <p:nvSpPr>
              <p:cNvPr id="90" name="Rounded Rectangle 89"/>
              <p:cNvSpPr/>
              <p:nvPr/>
            </p:nvSpPr>
            <p:spPr>
              <a:xfrm>
                <a:off x="3372208" y="5153270"/>
                <a:ext cx="3300286" cy="816249"/>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sz="1600" dirty="0" smtClean="0">
                    <a:latin typeface="Calibri" panose="020F0502020204030204" pitchFamily="34" charset="0"/>
                  </a:rPr>
                  <a:t>May be asked to undertake additional duties</a:t>
                </a:r>
                <a:endParaRPr lang="en-US" sz="1600" dirty="0">
                  <a:latin typeface="Calibri" panose="020F0502020204030204" pitchFamily="34" charset="0"/>
                </a:endParaRPr>
              </a:p>
            </p:txBody>
          </p:sp>
          <p:cxnSp>
            <p:nvCxnSpPr>
              <p:cNvPr id="91" name="Straight Arrow Connector 90"/>
              <p:cNvCxnSpPr>
                <a:stCxn id="100" idx="1"/>
                <a:endCxn id="90" idx="3"/>
              </p:cNvCxnSpPr>
              <p:nvPr/>
            </p:nvCxnSpPr>
            <p:spPr>
              <a:xfrm flipH="1">
                <a:off x="6672494" y="4822775"/>
                <a:ext cx="1186367" cy="73861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92" name="Rounded Rectangle 91"/>
            <p:cNvSpPr/>
            <p:nvPr/>
          </p:nvSpPr>
          <p:spPr>
            <a:xfrm>
              <a:off x="2987822" y="5517232"/>
              <a:ext cx="3168353" cy="40215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sz="1600" dirty="0" smtClean="0">
                  <a:latin typeface="Calibri" panose="020F0502020204030204" pitchFamily="34" charset="0"/>
                </a:rPr>
                <a:t>May have to work in a different way</a:t>
              </a:r>
              <a:endParaRPr lang="en-US" sz="1600" dirty="0">
                <a:latin typeface="Calibri" panose="020F0502020204030204" pitchFamily="34" charset="0"/>
              </a:endParaRPr>
            </a:p>
          </p:txBody>
        </p:sp>
        <p:cxnSp>
          <p:nvCxnSpPr>
            <p:cNvPr id="93" name="Straight Arrow Connector 92"/>
            <p:cNvCxnSpPr>
              <a:stCxn id="100" idx="2"/>
              <a:endCxn id="92" idx="0"/>
            </p:cNvCxnSpPr>
            <p:nvPr/>
          </p:nvCxnSpPr>
          <p:spPr>
            <a:xfrm flipH="1">
              <a:off x="4571999" y="5283197"/>
              <a:ext cx="908" cy="2340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2987823" y="3025021"/>
              <a:ext cx="3168353" cy="331971"/>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dirty="0" smtClean="0">
                  <a:latin typeface="Calibri" panose="020F0502020204030204" pitchFamily="34" charset="0"/>
                </a:rPr>
                <a:t>Improved chance of promotion</a:t>
              </a:r>
              <a:endParaRPr lang="en-US" dirty="0">
                <a:latin typeface="Calibri" panose="020F0502020204030204" pitchFamily="34" charset="0"/>
              </a:endParaRPr>
            </a:p>
          </p:txBody>
        </p:sp>
        <p:grpSp>
          <p:nvGrpSpPr>
            <p:cNvPr id="97" name="Group 96"/>
            <p:cNvGrpSpPr/>
            <p:nvPr/>
          </p:nvGrpSpPr>
          <p:grpSpPr>
            <a:xfrm>
              <a:off x="5424185" y="3172920"/>
              <a:ext cx="3252271" cy="701059"/>
              <a:chOff x="2254413" y="3431764"/>
              <a:chExt cx="3931082" cy="1754186"/>
            </a:xfrm>
          </p:grpSpPr>
          <p:sp>
            <p:nvSpPr>
              <p:cNvPr id="98" name="Rounded Rectangle 97"/>
              <p:cNvSpPr/>
              <p:nvPr/>
            </p:nvSpPr>
            <p:spPr>
              <a:xfrm>
                <a:off x="3390162" y="3431764"/>
                <a:ext cx="2795333" cy="1754186"/>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bIns="0" rtlCol="0" anchor="ctr"/>
              <a:lstStyle/>
              <a:p>
                <a:pPr algn="ctr"/>
                <a:r>
                  <a:rPr lang="en-US" dirty="0" smtClean="0">
                    <a:latin typeface="Calibri" panose="020F0502020204030204" pitchFamily="34" charset="0"/>
                  </a:rPr>
                  <a:t>Easier to apply for jobs or other businesses</a:t>
                </a:r>
                <a:endParaRPr lang="en-US" dirty="0">
                  <a:latin typeface="Calibri" panose="020F0502020204030204" pitchFamily="34" charset="0"/>
                </a:endParaRPr>
              </a:p>
            </p:txBody>
          </p:sp>
          <p:cxnSp>
            <p:nvCxnSpPr>
              <p:cNvPr id="99" name="Straight Arrow Connector 98"/>
              <p:cNvCxnSpPr>
                <a:stCxn id="107" idx="3"/>
                <a:endCxn id="98" idx="1"/>
              </p:cNvCxnSpPr>
              <p:nvPr/>
            </p:nvCxnSpPr>
            <p:spPr>
              <a:xfrm flipV="1">
                <a:off x="2254413" y="4308858"/>
                <a:ext cx="1135749" cy="64818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00" name="Rounded Rectangle 99"/>
            <p:cNvSpPr/>
            <p:nvPr/>
          </p:nvSpPr>
          <p:spPr>
            <a:xfrm>
              <a:off x="3699487" y="4874085"/>
              <a:ext cx="1746840" cy="409112"/>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Disadvantages</a:t>
              </a:r>
              <a:endParaRPr lang="en-US" sz="1400" b="1" dirty="0">
                <a:latin typeface="Calibri" panose="020F0502020204030204" pitchFamily="34" charset="0"/>
              </a:endParaRPr>
            </a:p>
          </p:txBody>
        </p:sp>
        <p:sp>
          <p:nvSpPr>
            <p:cNvPr id="101" name="Rounded Rectangle 100"/>
            <p:cNvSpPr/>
            <p:nvPr/>
          </p:nvSpPr>
          <p:spPr>
            <a:xfrm>
              <a:off x="6645750" y="5237524"/>
              <a:ext cx="1742674" cy="652997"/>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latin typeface="Calibri" panose="020F0502020204030204" pitchFamily="34" charset="0"/>
                </a:rPr>
                <a:t>May be moved to different job</a:t>
              </a:r>
              <a:endParaRPr lang="en-US" sz="1600" dirty="0">
                <a:latin typeface="Calibri" panose="020F0502020204030204" pitchFamily="34" charset="0"/>
              </a:endParaRPr>
            </a:p>
          </p:txBody>
        </p:sp>
        <p:cxnSp>
          <p:nvCxnSpPr>
            <p:cNvPr id="102" name="Straight Arrow Connector 101"/>
            <p:cNvCxnSpPr>
              <a:stCxn id="100" idx="3"/>
              <a:endCxn id="101" idx="1"/>
            </p:cNvCxnSpPr>
            <p:nvPr/>
          </p:nvCxnSpPr>
          <p:spPr>
            <a:xfrm>
              <a:off x="5446327" y="5078641"/>
              <a:ext cx="1199423" cy="48538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a:stCxn id="104" idx="2"/>
              <a:endCxn id="100" idx="0"/>
            </p:cNvCxnSpPr>
            <p:nvPr/>
          </p:nvCxnSpPr>
          <p:spPr>
            <a:xfrm>
              <a:off x="4572907" y="4635125"/>
              <a:ext cx="0" cy="23896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4" name="Rounded Rectangle 103"/>
            <p:cNvSpPr/>
            <p:nvPr/>
          </p:nvSpPr>
          <p:spPr>
            <a:xfrm>
              <a:off x="3726463" y="4226013"/>
              <a:ext cx="1692887" cy="409112"/>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TRAINING</a:t>
              </a:r>
              <a:endParaRPr lang="en-US" sz="1600" b="1" dirty="0">
                <a:latin typeface="Calibri" panose="020F0502020204030204" pitchFamily="34" charset="0"/>
              </a:endParaRPr>
            </a:p>
          </p:txBody>
        </p:sp>
        <p:cxnSp>
          <p:nvCxnSpPr>
            <p:cNvPr id="106" name="Straight Arrow Connector 105"/>
            <p:cNvCxnSpPr>
              <a:stCxn id="104" idx="0"/>
              <a:endCxn id="107" idx="2"/>
            </p:cNvCxnSpPr>
            <p:nvPr/>
          </p:nvCxnSpPr>
          <p:spPr>
            <a:xfrm flipV="1">
              <a:off x="4572907" y="3987053"/>
              <a:ext cx="4835" cy="23896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3731298" y="3577941"/>
              <a:ext cx="1692887" cy="409112"/>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Advantages</a:t>
              </a:r>
              <a:endParaRPr lang="en-US" sz="1600" b="1" dirty="0">
                <a:latin typeface="Calibri" panose="020F0502020204030204" pitchFamily="34" charset="0"/>
              </a:endParaRPr>
            </a:p>
          </p:txBody>
        </p:sp>
        <p:cxnSp>
          <p:nvCxnSpPr>
            <p:cNvPr id="108" name="Straight Arrow Connector 107"/>
            <p:cNvCxnSpPr>
              <a:stCxn id="107" idx="0"/>
              <a:endCxn id="95" idx="2"/>
            </p:cNvCxnSpPr>
            <p:nvPr/>
          </p:nvCxnSpPr>
          <p:spPr>
            <a:xfrm flipH="1" flipV="1">
              <a:off x="4572000" y="3356993"/>
              <a:ext cx="5742" cy="22094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31" name="Rectangle 130"/>
          <p:cNvSpPr/>
          <p:nvPr/>
        </p:nvSpPr>
        <p:spPr>
          <a:xfrm>
            <a:off x="323849" y="4437112"/>
            <a:ext cx="8496623" cy="2148280"/>
          </a:xfrm>
          <a:prstGeom prst="rect">
            <a:avLst/>
          </a:prstGeom>
        </p:spPr>
        <p:txBody>
          <a:bodyPr wrap="square">
            <a:spAutoFit/>
          </a:bodyPr>
          <a:lstStyle/>
          <a:p>
            <a:pPr>
              <a:buClr>
                <a:srgbClr val="00B050"/>
              </a:buClr>
            </a:pPr>
            <a:r>
              <a:rPr lang="en-US" sz="1670" b="1" dirty="0" smtClean="0">
                <a:solidFill>
                  <a:srgbClr val="C00000"/>
                </a:solidFill>
                <a:latin typeface="Arial" panose="020B0604020202020204" pitchFamily="34" charset="0"/>
                <a:cs typeface="Arial" panose="020B0604020202020204" pitchFamily="34" charset="0"/>
              </a:rPr>
              <a:t>Activity 8.8</a:t>
            </a:r>
          </a:p>
          <a:p>
            <a:pPr marL="285750" indent="-285750">
              <a:buClr>
                <a:srgbClr val="00B050"/>
              </a:buClr>
              <a:buFont typeface="Wingdings 3" panose="05040102010807070707" pitchFamily="18" charset="2"/>
              <a:buChar char=""/>
            </a:pPr>
            <a:r>
              <a:rPr lang="en-US" sz="1670" dirty="0" smtClean="0">
                <a:solidFill>
                  <a:srgbClr val="C00000"/>
                </a:solidFill>
                <a:latin typeface="Arial" panose="020B0604020202020204" pitchFamily="34" charset="0"/>
                <a:cs typeface="Arial" panose="020B0604020202020204" pitchFamily="34" charset="0"/>
              </a:rPr>
              <a:t>For each example, decide what type of training would be most appropriate and why.</a:t>
            </a:r>
          </a:p>
          <a:p>
            <a:pPr marL="568325" indent="-284163">
              <a:buClr>
                <a:srgbClr val="00B050"/>
              </a:buClr>
              <a:buFont typeface="+mj-lt"/>
              <a:buAutoNum type="alphaLcParenR"/>
            </a:pPr>
            <a:r>
              <a:rPr lang="en-US" sz="1670" dirty="0" smtClean="0">
                <a:solidFill>
                  <a:srgbClr val="C00000"/>
                </a:solidFill>
                <a:latin typeface="Arial" panose="020B0604020202020204" pitchFamily="34" charset="0"/>
                <a:cs typeface="Arial" panose="020B0604020202020204" pitchFamily="34" charset="0"/>
              </a:rPr>
              <a:t>L&amp;M plc. Have just introduced a new computer program into the accounts offices. All the accounts employees will need to know how to use the new software.</a:t>
            </a:r>
          </a:p>
          <a:p>
            <a:pPr marL="568325" indent="-284163">
              <a:buClr>
                <a:srgbClr val="00B050"/>
              </a:buClr>
              <a:buFont typeface="+mj-lt"/>
              <a:buAutoNum type="alphaLcParenR"/>
            </a:pPr>
            <a:r>
              <a:rPr lang="en-US" sz="1670" dirty="0" smtClean="0">
                <a:solidFill>
                  <a:srgbClr val="C00000"/>
                </a:solidFill>
                <a:latin typeface="Arial" panose="020B0604020202020204" pitchFamily="34" charset="0"/>
                <a:cs typeface="Arial" panose="020B0604020202020204" pitchFamily="34" charset="0"/>
              </a:rPr>
              <a:t>Yassin has been given a job as a trainee manager with a large retail company. The training will last about two years.</a:t>
            </a:r>
          </a:p>
          <a:p>
            <a:pPr marL="568325" indent="-284163">
              <a:buClr>
                <a:srgbClr val="00B050"/>
              </a:buClr>
              <a:buFont typeface="+mj-lt"/>
              <a:buAutoNum type="alphaLcParenR"/>
            </a:pPr>
            <a:r>
              <a:rPr lang="en-US" sz="1670" dirty="0" smtClean="0">
                <a:solidFill>
                  <a:srgbClr val="C00000"/>
                </a:solidFill>
                <a:latin typeface="Arial" panose="020B0604020202020204" pitchFamily="34" charset="0"/>
                <a:cs typeface="Arial" panose="020B0604020202020204" pitchFamily="34" charset="0"/>
              </a:rPr>
              <a:t>Karim has just got a job as a hotel porter. He has never done this type of job before. He is starting work next week.</a:t>
            </a:r>
          </a:p>
        </p:txBody>
      </p:sp>
    </p:spTree>
    <p:extLst>
      <p:ext uri="{BB962C8B-B14F-4D97-AF65-F5344CB8AC3E}">
        <p14:creationId xmlns:p14="http://schemas.microsoft.com/office/powerpoint/2010/main" val="705468798"/>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2.3.3 – Job Downsizing</a:t>
            </a:r>
            <a:endParaRPr lang="en-GB" sz="4000" b="1" dirty="0" smtClean="0"/>
          </a:p>
        </p:txBody>
      </p:sp>
      <p:sp>
        <p:nvSpPr>
          <p:cNvPr id="8" name="Rectangle 7"/>
          <p:cNvSpPr/>
          <p:nvPr/>
        </p:nvSpPr>
        <p:spPr>
          <a:xfrm>
            <a:off x="323849" y="1159872"/>
            <a:ext cx="6264375" cy="5632311"/>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2000" b="1" dirty="0" smtClean="0">
                <a:solidFill>
                  <a:srgbClr val="C00000"/>
                </a:solidFill>
                <a:latin typeface="Arial" panose="020B0604020202020204" pitchFamily="34" charset="0"/>
                <a:cs typeface="Arial" panose="020B0604020202020204" pitchFamily="34" charset="0"/>
              </a:rPr>
              <a:t>Workforce planning</a:t>
            </a:r>
            <a:r>
              <a:rPr lang="en-US" sz="2000" dirty="0" smtClean="0">
                <a:solidFill>
                  <a:srgbClr val="C00000"/>
                </a:solidFill>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is where the business will need to decide on the type and number of employees needed in the future. The number required will depend upon the firm’s sales forecasts, its future plans such as expansion or automation, and its objectives, i.e. introducing new types of products, Often businesses will require additional employees when they are expanding but sometimes they will need to downsize the workforce (reduce the number of employees). This can be because of:</a:t>
            </a:r>
            <a:endParaRPr lang="en-US" sz="2000" b="1" dirty="0" smtClean="0">
              <a:latin typeface="Arial" panose="020B0604020202020204" pitchFamily="34" charset="0"/>
              <a:cs typeface="Arial" panose="020B0604020202020204" pitchFamily="34" charset="0"/>
            </a:endParaRPr>
          </a:p>
          <a:p>
            <a:pPr marL="519113" indent="-236538">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Introduction of automation</a:t>
            </a:r>
          </a:p>
          <a:p>
            <a:pPr marL="519113" indent="-236538">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Falling demand for their goods or services</a:t>
            </a:r>
          </a:p>
          <a:p>
            <a:pPr marL="519113" indent="-236538">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Factory / shop / </a:t>
            </a:r>
            <a:r>
              <a:rPr lang="en-US" sz="2000" dirty="0">
                <a:latin typeface="Arial" panose="020B0604020202020204" pitchFamily="34" charset="0"/>
                <a:cs typeface="Arial" panose="020B0604020202020204" pitchFamily="34" charset="0"/>
              </a:rPr>
              <a:t>o</a:t>
            </a:r>
            <a:r>
              <a:rPr lang="en-US" sz="2000" dirty="0" smtClean="0">
                <a:latin typeface="Arial" panose="020B0604020202020204" pitchFamily="34" charset="0"/>
                <a:cs typeface="Arial" panose="020B0604020202020204" pitchFamily="34" charset="0"/>
              </a:rPr>
              <a:t>ffice closure</a:t>
            </a:r>
          </a:p>
          <a:p>
            <a:pPr marL="519113" indent="-236538">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Relocating their factory abroad</a:t>
            </a:r>
          </a:p>
          <a:p>
            <a:pPr marL="519113" indent="-236538">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A business has merged </a:t>
            </a:r>
            <a:r>
              <a:rPr lang="en-US" sz="2000" dirty="0">
                <a:latin typeface="Arial" panose="020B0604020202020204" pitchFamily="34" charset="0"/>
                <a:cs typeface="Arial" panose="020B0604020202020204" pitchFamily="34" charset="0"/>
              </a:rPr>
              <a:t>o</a:t>
            </a:r>
            <a:r>
              <a:rPr lang="en-US" sz="2000" dirty="0" smtClean="0">
                <a:latin typeface="Arial" panose="020B0604020202020204" pitchFamily="34" charset="0"/>
                <a:cs typeface="Arial" panose="020B0604020202020204" pitchFamily="34" charset="0"/>
              </a:rPr>
              <a:t>r been taken over and some jobs have become surplus to requirements in the newly combined business.</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107</a:t>
            </a:r>
            <a:endParaRPr lang="en-GB" sz="2000" b="1" dirty="0">
              <a:latin typeface="Arial" panose="020B0604020202020204" pitchFamily="34" charset="0"/>
              <a:cs typeface="Arial" panose="020B0604020202020204" pitchFamily="34" charset="0"/>
            </a:endParaRPr>
          </a:p>
        </p:txBody>
      </p:sp>
      <p:pic>
        <p:nvPicPr>
          <p:cNvPr id="11266" name="Picture 2" descr="http://www.kepion.com/media/img/www/solutions/capabilities/1-workforce-planning/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7820" y="1161318"/>
            <a:ext cx="2140644" cy="21956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68" name="Picture 4" descr="http://wyomingworkforceplanning.state.wy.us/images/figure8.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7820" y="3429000"/>
            <a:ext cx="2140644" cy="1513113"/>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270" name="Picture 6" descr="http://www.talentmgt.com/ext/resources/images/editorial/June-2015/TM0615_6percent_p23_RGB.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34844" y="5013176"/>
            <a:ext cx="2113620" cy="1494830"/>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0816131"/>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2.3.3 – Job Downsizing</a:t>
            </a:r>
            <a:endParaRPr lang="en-GB" sz="4000" b="1" dirty="0" smtClean="0"/>
          </a:p>
        </p:txBody>
      </p:sp>
      <p:sp>
        <p:nvSpPr>
          <p:cNvPr id="8" name="Rectangle 7"/>
          <p:cNvSpPr/>
          <p:nvPr/>
        </p:nvSpPr>
        <p:spPr>
          <a:xfrm>
            <a:off x="323849" y="1159872"/>
            <a:ext cx="6480399" cy="5355312"/>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When it has been decided how many employees</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will be required and what their skills need to be, the Human Resources department can plan how this will be achieved by:</a:t>
            </a:r>
          </a:p>
          <a:p>
            <a:pPr marL="568325" indent="-2365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Finding out the skills of all the present employees</a:t>
            </a:r>
          </a:p>
          <a:p>
            <a:pPr marL="568325" indent="-2365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Counting out anyone who will be leaving soon, i.e. due to retirement</a:t>
            </a:r>
          </a:p>
          <a:p>
            <a:pPr marL="568325" indent="-2365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Consulting with existing staff as to who could and would want to retrain to fill the new jobs</a:t>
            </a:r>
          </a:p>
          <a:p>
            <a:pPr marL="568325" indent="-2365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Preparing a recruitment plan to show how many new staff will be needed and how they should be recruited (internally or externally).</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If a business needs to reduce the number of employees this can be done in one of two ways:</a:t>
            </a:r>
          </a:p>
          <a:p>
            <a:pPr marL="568325" indent="-2365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Dismissal</a:t>
            </a:r>
          </a:p>
          <a:p>
            <a:pPr marL="568325" indent="-236538">
              <a:buClr>
                <a:srgbClr val="00B050"/>
              </a:buClr>
              <a:buFont typeface="Arial" panose="020B0604020202020204" pitchFamily="34" charset="0"/>
              <a:buChar char="•"/>
            </a:pPr>
            <a:r>
              <a:rPr lang="en-US" b="1" dirty="0" smtClean="0">
                <a:solidFill>
                  <a:srgbClr val="C00000"/>
                </a:solidFill>
                <a:latin typeface="Arial" panose="020B0604020202020204" pitchFamily="34" charset="0"/>
                <a:cs typeface="Arial" panose="020B0604020202020204" pitchFamily="34" charset="0"/>
              </a:rPr>
              <a:t>Redundancy</a:t>
            </a:r>
          </a:p>
          <a:p>
            <a:pPr marL="342900" indent="-34290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Workers may also leave their job because they:</a:t>
            </a:r>
          </a:p>
          <a:p>
            <a:pPr marL="568325" indent="-2365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Retire (they are getting older and want to stop working)</a:t>
            </a:r>
          </a:p>
          <a:p>
            <a:pPr marL="568325" indent="-236538">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Resign (because they have found another job)</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107</a:t>
            </a:r>
            <a:endParaRPr lang="en-GB" sz="2000" b="1" dirty="0">
              <a:latin typeface="Arial" panose="020B0604020202020204" pitchFamily="34" charset="0"/>
              <a:cs typeface="Arial" panose="020B0604020202020204" pitchFamily="34" charset="0"/>
            </a:endParaRPr>
          </a:p>
        </p:txBody>
      </p:sp>
      <p:pic>
        <p:nvPicPr>
          <p:cNvPr id="12290" name="Picture 2" descr="http://article.sapub.org/image/10.5923.j.mm.20120204.04_003.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3688" y="1165732"/>
            <a:ext cx="2089865" cy="1615196"/>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 name="Picture 1">
            <a:hlinkClick r:id="rId4"/>
          </p:cNvPr>
          <p:cNvPicPr>
            <a:picLocks noChangeAspect="1"/>
          </p:cNvPicPr>
          <p:nvPr/>
        </p:nvPicPr>
        <p:blipFill rotWithShape="1">
          <a:blip r:embed="rId5"/>
          <a:srcRect t="11610" r="35611" b="5703"/>
          <a:stretch/>
        </p:blipFill>
        <p:spPr>
          <a:xfrm>
            <a:off x="6653687" y="2979709"/>
            <a:ext cx="2089865" cy="1508861"/>
          </a:xfrm>
          <a:prstGeom prst="rect">
            <a:avLst/>
          </a:prstGeom>
          <a:noFill/>
          <a:effectLst>
            <a:outerShdw blurRad="114300" dist="38100" dir="2700000" sx="103000" sy="103000" algn="tl" rotWithShape="0">
              <a:prstClr val="black">
                <a:alpha val="40000"/>
              </a:prstClr>
            </a:outerShdw>
          </a:effectLst>
        </p:spPr>
      </p:pic>
      <p:pic>
        <p:nvPicPr>
          <p:cNvPr id="3" name="Picture 2">
            <a:hlinkClick r:id="rId6"/>
          </p:cNvPr>
          <p:cNvPicPr>
            <a:picLocks noChangeAspect="1"/>
          </p:cNvPicPr>
          <p:nvPr/>
        </p:nvPicPr>
        <p:blipFill rotWithShape="1">
          <a:blip r:embed="rId7"/>
          <a:srcRect l="20115" t="19484" r="33397" b="10644"/>
          <a:stretch/>
        </p:blipFill>
        <p:spPr>
          <a:xfrm>
            <a:off x="6653687" y="4687350"/>
            <a:ext cx="2089865" cy="1765985"/>
          </a:xfrm>
          <a:prstGeom prst="rect">
            <a:avLst/>
          </a:prstGeom>
          <a:noFill/>
          <a:effectLst>
            <a:outerShdw blurRad="114300" dist="38100" dir="2700000" sx="103000" sy="103000" algn="tl" rotWithShape="0">
              <a:prstClr val="black">
                <a:alpha val="40000"/>
              </a:prstClr>
            </a:outerShdw>
          </a:effectLst>
        </p:spPr>
      </p:pic>
    </p:spTree>
    <p:extLst>
      <p:ext uri="{BB962C8B-B14F-4D97-AF65-F5344CB8AC3E}">
        <p14:creationId xmlns:p14="http://schemas.microsoft.com/office/powerpoint/2010/main" val="4081934404"/>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4000" dirty="0" smtClean="0"/>
              <a:t>2.3.3 – Job Downsizing - Dismissal</a:t>
            </a:r>
            <a:endParaRPr lang="en-GB" sz="4000" b="1" dirty="0" smtClean="0"/>
          </a:p>
        </p:txBody>
      </p:sp>
      <p:sp>
        <p:nvSpPr>
          <p:cNvPr id="8" name="Rectangle 7"/>
          <p:cNvSpPr/>
          <p:nvPr/>
        </p:nvSpPr>
        <p:spPr>
          <a:xfrm>
            <a:off x="323849" y="1159872"/>
            <a:ext cx="5760319" cy="5509200"/>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This is where a worker is told to leave their job because their work or behavior is unsatisfactory, e.g. an employee who was constantly late for work and who, despite being given warnings, continued to be late, would probably be dismissed.</a:t>
            </a:r>
          </a:p>
          <a:p>
            <a:pPr marL="285750" indent="-285750">
              <a:buClr>
                <a:srgbClr val="00B050"/>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An employee who was caught stealing or who was unable to do the job to a satisfactory standard would be dismissed. In some countries, an employee can take the business to court if they feel they were unfairly dismissed. </a:t>
            </a:r>
          </a:p>
          <a:p>
            <a:pPr marL="285750" indent="-285750">
              <a:buClr>
                <a:srgbClr val="00B050"/>
              </a:buClr>
              <a:buFont typeface="Wingdings 3" panose="05040102010807070707" pitchFamily="18" charset="2"/>
              <a:buChar char=""/>
            </a:pPr>
            <a:r>
              <a:rPr lang="en-US" sz="2200" dirty="0" smtClean="0">
                <a:latin typeface="Arial" panose="020B0604020202020204" pitchFamily="34" charset="0"/>
                <a:cs typeface="Arial" panose="020B0604020202020204" pitchFamily="34" charset="0"/>
              </a:rPr>
              <a:t>Therefor a business needs to make sure they have followed all the laws in their country when dealing with their employees.</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107</a:t>
            </a:r>
            <a:endParaRPr lang="en-GB" sz="2000" b="1" dirty="0">
              <a:latin typeface="Arial" panose="020B0604020202020204" pitchFamily="34" charset="0"/>
              <a:cs typeface="Arial" panose="020B0604020202020204" pitchFamily="34" charset="0"/>
            </a:endParaRPr>
          </a:p>
        </p:txBody>
      </p:sp>
      <p:pic>
        <p:nvPicPr>
          <p:cNvPr id="2" name="Picture 1">
            <a:hlinkClick r:id="rId3"/>
          </p:cNvPr>
          <p:cNvPicPr>
            <a:picLocks noChangeAspect="1"/>
          </p:cNvPicPr>
          <p:nvPr/>
        </p:nvPicPr>
        <p:blipFill rotWithShape="1">
          <a:blip r:embed="rId4"/>
          <a:srcRect l="14027" t="13579" r="46679" b="19485"/>
          <a:stretch/>
        </p:blipFill>
        <p:spPr>
          <a:xfrm>
            <a:off x="6084168" y="1159872"/>
            <a:ext cx="2664297" cy="2551721"/>
          </a:xfrm>
          <a:prstGeom prst="rect">
            <a:avLst/>
          </a:prstGeom>
          <a:noFill/>
          <a:effectLst>
            <a:outerShdw blurRad="114300" dist="38100" dir="2700000" sx="103000" sy="103000" algn="tl" rotWithShape="0">
              <a:prstClr val="black">
                <a:alpha val="40000"/>
              </a:prstClr>
            </a:outerShdw>
          </a:effectLst>
        </p:spPr>
      </p:pic>
      <p:pic>
        <p:nvPicPr>
          <p:cNvPr id="13314" name="Picture 2" descr="http://ichef.bbci.co.uk/news/624/media/images/81605000/gif/_81605905_discrimination_cases_624gr.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0863" y="3931313"/>
            <a:ext cx="2657602" cy="1873951"/>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6329712"/>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2.3.3 – Job Downsizing - Redundancy</a:t>
            </a:r>
            <a:endParaRPr lang="en-GB" sz="3600" b="1" dirty="0" smtClean="0"/>
          </a:p>
        </p:txBody>
      </p:sp>
      <p:sp>
        <p:nvSpPr>
          <p:cNvPr id="8" name="Rectangle 7"/>
          <p:cNvSpPr/>
          <p:nvPr/>
        </p:nvSpPr>
        <p:spPr>
          <a:xfrm>
            <a:off x="323849" y="1159872"/>
            <a:ext cx="8424615" cy="5355312"/>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There may be occasions when a number of employees will no longer be needed through no fault of their own – i.e. during a period of falling sales resulting from an economic recession.</a:t>
            </a:r>
          </a:p>
          <a:p>
            <a:pPr marL="285750" indent="-285750">
              <a:buClr>
                <a:srgbClr val="00B050"/>
              </a:buClr>
              <a:buFont typeface="Wingdings 3" panose="05040102010807070707" pitchFamily="18" charset="2"/>
              <a:buChar char=""/>
            </a:pPr>
            <a:r>
              <a:rPr lang="en-US" dirty="0" smtClean="0">
                <a:latin typeface="Arial" panose="020B0604020202020204" pitchFamily="34" charset="0"/>
                <a:cs typeface="Arial" panose="020B0604020202020204" pitchFamily="34" charset="0"/>
              </a:rPr>
              <a:t>When an employee is made redundant, they may be given some money to compensate them from losing their job. In some countries this is laid down in law, e.g. one week’s wages for every year that the employee has worked for the business. The following factors help a business to decide which workers to make redundant and which to retain.</a:t>
            </a:r>
          </a:p>
          <a:p>
            <a:pPr marL="568325" indent="-2857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Some workers may volunteer – because they may have another job they can go to, they want to retire early or want to start their own business.</a:t>
            </a:r>
          </a:p>
          <a:p>
            <a:pPr marL="568325" indent="-2857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Length of time employed by the business – workers who have worked for the business for a long time are often retained. They will have the most expensive to make redundant, if redundancy payments are made.</a:t>
            </a:r>
          </a:p>
          <a:p>
            <a:pPr marL="568325" indent="-2857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Workers with essential skills that are needed by the business or whose skills could be transferrable to other departments are often retained.</a:t>
            </a:r>
          </a:p>
          <a:p>
            <a:pPr marL="568325" indent="-2857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Employment history of the worker – whether they have a good/poor attendance, punctuality or appraisal record.</a:t>
            </a:r>
          </a:p>
          <a:p>
            <a:pPr marL="568325" indent="-285750">
              <a:buClr>
                <a:srgbClr val="00B050"/>
              </a:buClr>
              <a:buFont typeface="Arial" panose="020B0604020202020204" pitchFamily="34" charset="0"/>
              <a:buChar char="•"/>
            </a:pPr>
            <a:r>
              <a:rPr lang="en-US" dirty="0" smtClean="0">
                <a:latin typeface="Arial" panose="020B0604020202020204" pitchFamily="34" charset="0"/>
                <a:cs typeface="Arial" panose="020B0604020202020204" pitchFamily="34" charset="0"/>
              </a:rPr>
              <a:t>Which departments of the business need to lose workers and which need to retain workers.</a:t>
            </a:r>
          </a:p>
        </p:txBody>
      </p:sp>
      <p:sp>
        <p:nvSpPr>
          <p:cNvPr id="6" name="Round Same Side Corner Rectangle 5">
            <a:hlinkClick r:id="" action="ppaction://noaction"/>
          </p:cNvPr>
          <p:cNvSpPr/>
          <p:nvPr/>
        </p:nvSpPr>
        <p:spPr>
          <a:xfrm>
            <a:off x="6300192" y="670058"/>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108</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9417370"/>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000" dirty="0" smtClean="0"/>
              <a:t>2.3.4 – Legal Controls over Employment issues</a:t>
            </a:r>
            <a:endParaRPr lang="en-GB" sz="3000" b="1" dirty="0" smtClean="0"/>
          </a:p>
        </p:txBody>
      </p:sp>
      <p:sp>
        <p:nvSpPr>
          <p:cNvPr id="8" name="Rectangle 7"/>
          <p:cNvSpPr/>
          <p:nvPr/>
        </p:nvSpPr>
        <p:spPr>
          <a:xfrm>
            <a:off x="323849" y="1159872"/>
            <a:ext cx="8424615" cy="5501506"/>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850" dirty="0" smtClean="0">
                <a:latin typeface="Arial" panose="020B0604020202020204" pitchFamily="34" charset="0"/>
                <a:cs typeface="Arial" panose="020B0604020202020204" pitchFamily="34" charset="0"/>
              </a:rPr>
              <a:t>In the UK, and several other countries, governments have passed laws that affect equal employment opportunities. The effects of these laws are that people should be treated equally in the workplace and when being recruited, and that they should be paid equal amounts for similar work.</a:t>
            </a:r>
          </a:p>
          <a:p>
            <a:pPr marL="285750" indent="-285750">
              <a:buClr>
                <a:srgbClr val="00B050"/>
              </a:buClr>
              <a:buFont typeface="Wingdings 3" panose="05040102010807070707" pitchFamily="18" charset="2"/>
              <a:buChar char=""/>
            </a:pPr>
            <a:r>
              <a:rPr lang="en-US" sz="1850" dirty="0" smtClean="0">
                <a:latin typeface="Arial" panose="020B0604020202020204" pitchFamily="34" charset="0"/>
                <a:cs typeface="Arial" panose="020B0604020202020204" pitchFamily="34" charset="0"/>
              </a:rPr>
              <a:t>This means that if a man and a woman are both equally well-qualified for a job they should be treated equally. It should not be the case that one rather than the other is given the job simply because of their sex.</a:t>
            </a:r>
          </a:p>
          <a:p>
            <a:pPr marL="285750" indent="-285750">
              <a:buClr>
                <a:srgbClr val="00B050"/>
              </a:buClr>
              <a:buFont typeface="Wingdings 3" panose="05040102010807070707" pitchFamily="18" charset="2"/>
              <a:buChar char=""/>
            </a:pPr>
            <a:r>
              <a:rPr lang="en-US" sz="1850" dirty="0" smtClean="0">
                <a:latin typeface="Arial" panose="020B0604020202020204" pitchFamily="34" charset="0"/>
                <a:cs typeface="Arial" panose="020B0604020202020204" pitchFamily="34" charset="0"/>
              </a:rPr>
              <a:t>This is also true of people who have a disability, from different races and people from of different religions.</a:t>
            </a:r>
          </a:p>
          <a:p>
            <a:pPr>
              <a:buClr>
                <a:srgbClr val="00B050"/>
              </a:buClr>
            </a:pPr>
            <a:r>
              <a:rPr lang="en-US" sz="1850" b="1" dirty="0" smtClean="0">
                <a:latin typeface="Arial" panose="020B0604020202020204" pitchFamily="34" charset="0"/>
                <a:cs typeface="Arial" panose="020B0604020202020204" pitchFamily="34" charset="0"/>
              </a:rPr>
              <a:t>What does this mean for businesses?</a:t>
            </a:r>
          </a:p>
          <a:p>
            <a:pPr marL="457200" indent="-231775">
              <a:buClr>
                <a:srgbClr val="00B050"/>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It means they have to be careful when wording an advertisement for a job – for example, they cannot advertise for a woman – they must say ‘person’.</a:t>
            </a:r>
          </a:p>
          <a:p>
            <a:pPr marL="457200" indent="-231775">
              <a:buClr>
                <a:srgbClr val="00B050"/>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When selecting an employee for a job they must treat all applicants equally. If a business does not do this, then they would be prosecuted and fined.</a:t>
            </a:r>
          </a:p>
          <a:p>
            <a:pPr marL="457200" indent="-231775">
              <a:buClr>
                <a:srgbClr val="00B050"/>
              </a:buClr>
              <a:buFont typeface="Arial" panose="020B0604020202020204" pitchFamily="34" charset="0"/>
              <a:buChar char="•"/>
            </a:pPr>
            <a:r>
              <a:rPr lang="en-US" sz="1850" dirty="0" smtClean="0">
                <a:latin typeface="Arial" panose="020B0604020202020204" pitchFamily="34" charset="0"/>
                <a:cs typeface="Arial" panose="020B0604020202020204" pitchFamily="34" charset="0"/>
              </a:rPr>
              <a:t>By following these laws carefully, businesses should recruit and promote staff on merit alone and this should help to increase motivation at work.</a:t>
            </a:r>
          </a:p>
          <a:p>
            <a:pPr marL="285750" indent="-285750">
              <a:buClr>
                <a:srgbClr val="00B050"/>
              </a:buClr>
              <a:buFont typeface="Wingdings 3" panose="05040102010807070707" pitchFamily="18" charset="2"/>
              <a:buChar char=""/>
            </a:pPr>
            <a:r>
              <a:rPr lang="en-US" sz="1850" dirty="0" smtClean="0">
                <a:solidFill>
                  <a:srgbClr val="C00000"/>
                </a:solidFill>
                <a:latin typeface="Arial" panose="020B0604020202020204" pitchFamily="34" charset="0"/>
                <a:cs typeface="Arial" panose="020B0604020202020204" pitchFamily="34" charset="0"/>
              </a:rPr>
              <a:t>What laws are there in your country which might affect equal opportunities?</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108</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953903"/>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000" dirty="0" smtClean="0"/>
              <a:t>2.3.4 – Legal Controls over Employment issues</a:t>
            </a:r>
            <a:endParaRPr lang="en-GB" sz="3000" b="1" dirty="0" smtClean="0"/>
          </a:p>
        </p:txBody>
      </p:sp>
      <p:sp>
        <p:nvSpPr>
          <p:cNvPr id="8" name="Rectangle 7"/>
          <p:cNvSpPr/>
          <p:nvPr/>
        </p:nvSpPr>
        <p:spPr>
          <a:xfrm>
            <a:off x="323849" y="1159872"/>
            <a:ext cx="8424615" cy="5507662"/>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530" dirty="0">
                <a:latin typeface="Arial" panose="020B0604020202020204" pitchFamily="34" charset="0"/>
                <a:cs typeface="Arial" panose="020B0604020202020204" pitchFamily="34" charset="0"/>
              </a:rPr>
              <a:t>Employees are workers in a </a:t>
            </a:r>
            <a:r>
              <a:rPr lang="en-US" sz="1530" dirty="0" smtClean="0">
                <a:latin typeface="Arial" panose="020B0604020202020204" pitchFamily="34" charset="0"/>
                <a:cs typeface="Arial" panose="020B0604020202020204" pitchFamily="34" charset="0"/>
              </a:rPr>
              <a:t>business. This section also covers the legal rights if those who wish to become employees and who apply for jobs.</a:t>
            </a:r>
          </a:p>
          <a:p>
            <a:pPr marL="285750" indent="-285750">
              <a:buClr>
                <a:srgbClr val="00B050"/>
              </a:buClr>
              <a:buFont typeface="Wingdings 3" panose="05040102010807070707" pitchFamily="18" charset="2"/>
              <a:buChar char=""/>
            </a:pPr>
            <a:r>
              <a:rPr lang="en-US" sz="1530" dirty="0" smtClean="0">
                <a:latin typeface="Arial" panose="020B0604020202020204" pitchFamily="34" charset="0"/>
                <a:cs typeface="Arial" panose="020B0604020202020204" pitchFamily="34" charset="0"/>
              </a:rPr>
              <a:t>Employees need protection in the following areas:</a:t>
            </a:r>
          </a:p>
          <a:p>
            <a:pPr marL="457200" indent="-231775">
              <a:buClr>
                <a:srgbClr val="00B050"/>
              </a:buClr>
              <a:buFont typeface="Arial" panose="020B0604020202020204" pitchFamily="34" charset="0"/>
              <a:buChar char="•"/>
            </a:pPr>
            <a:r>
              <a:rPr lang="en-US" sz="1530" dirty="0" smtClean="0">
                <a:latin typeface="Arial" panose="020B0604020202020204" pitchFamily="34" charset="0"/>
                <a:cs typeface="Arial" panose="020B0604020202020204" pitchFamily="34" charset="0"/>
              </a:rPr>
              <a:t>Against unfair discrimination at work and when applying for jobs</a:t>
            </a:r>
          </a:p>
          <a:p>
            <a:pPr marL="457200" indent="-231775">
              <a:buClr>
                <a:srgbClr val="00B050"/>
              </a:buClr>
              <a:buFont typeface="Arial" panose="020B0604020202020204" pitchFamily="34" charset="0"/>
              <a:buChar char="•"/>
            </a:pPr>
            <a:r>
              <a:rPr lang="en-US" sz="1530" dirty="0" smtClean="0">
                <a:latin typeface="Arial" panose="020B0604020202020204" pitchFamily="34" charset="0"/>
                <a:cs typeface="Arial" panose="020B0604020202020204" pitchFamily="34" charset="0"/>
              </a:rPr>
              <a:t>Health and safety at work</a:t>
            </a:r>
          </a:p>
          <a:p>
            <a:pPr marL="457200" indent="-231775">
              <a:buClr>
                <a:srgbClr val="00B050"/>
              </a:buClr>
              <a:buFont typeface="Arial" panose="020B0604020202020204" pitchFamily="34" charset="0"/>
              <a:buChar char="•"/>
            </a:pPr>
            <a:r>
              <a:rPr lang="en-US" sz="1530" dirty="0" smtClean="0">
                <a:latin typeface="Arial" panose="020B0604020202020204" pitchFamily="34" charset="0"/>
                <a:cs typeface="Arial" panose="020B0604020202020204" pitchFamily="34" charset="0"/>
              </a:rPr>
              <a:t>Against unfair dismissal</a:t>
            </a:r>
          </a:p>
          <a:p>
            <a:pPr marL="457200" indent="-231775">
              <a:buClr>
                <a:srgbClr val="00B050"/>
              </a:buClr>
              <a:buFont typeface="Arial" panose="020B0604020202020204" pitchFamily="34" charset="0"/>
              <a:buChar char="•"/>
            </a:pPr>
            <a:r>
              <a:rPr lang="en-US" sz="1530" dirty="0" smtClean="0">
                <a:latin typeface="Arial" panose="020B0604020202020204" pitchFamily="34" charset="0"/>
                <a:cs typeface="Arial" panose="020B0604020202020204" pitchFamily="34" charset="0"/>
              </a:rPr>
              <a:t>Wage protection.</a:t>
            </a:r>
          </a:p>
          <a:p>
            <a:pPr>
              <a:buClr>
                <a:srgbClr val="00B050"/>
              </a:buClr>
            </a:pPr>
            <a:r>
              <a:rPr lang="en-US" sz="1530" b="1" dirty="0" smtClean="0">
                <a:latin typeface="Arial" panose="020B0604020202020204" pitchFamily="34" charset="0"/>
                <a:cs typeface="Arial" panose="020B0604020202020204" pitchFamily="34" charset="0"/>
              </a:rPr>
              <a:t>Protection against unfair discrimination</a:t>
            </a:r>
          </a:p>
          <a:p>
            <a:pPr marL="285750" indent="-285750">
              <a:buClr>
                <a:srgbClr val="00B050"/>
              </a:buClr>
              <a:buFont typeface="Wingdings 3" panose="05040102010807070707" pitchFamily="18" charset="2"/>
              <a:buChar char=""/>
            </a:pPr>
            <a:r>
              <a:rPr lang="en-US" sz="1530" dirty="0" smtClean="0">
                <a:latin typeface="Arial" panose="020B0604020202020204" pitchFamily="34" charset="0"/>
                <a:cs typeface="Arial" panose="020B0604020202020204" pitchFamily="34" charset="0"/>
              </a:rPr>
              <a:t>Discrimination means to make a choice and here we will deal with unfair reasons, e.g. some employers discriminate unfairly against workers or people applying for jobs because:</a:t>
            </a:r>
          </a:p>
          <a:p>
            <a:pPr marL="568325" indent="-285750">
              <a:buClr>
                <a:srgbClr val="00B050"/>
              </a:buClr>
              <a:buFont typeface="Arial" panose="020B0604020202020204" pitchFamily="34" charset="0"/>
              <a:buChar char="•"/>
            </a:pPr>
            <a:r>
              <a:rPr lang="en-US" sz="1530" dirty="0" smtClean="0">
                <a:latin typeface="Arial" panose="020B0604020202020204" pitchFamily="34" charset="0"/>
                <a:cs typeface="Arial" panose="020B0604020202020204" pitchFamily="34" charset="0"/>
              </a:rPr>
              <a:t>Are of a different race or colour - </a:t>
            </a:r>
            <a:r>
              <a:rPr lang="en-US" sz="1530" dirty="0" smtClean="0">
                <a:latin typeface="Arial" panose="020B0604020202020204" pitchFamily="34" charset="0"/>
                <a:cs typeface="Arial" panose="020B0604020202020204" pitchFamily="34" charset="0"/>
                <a:hlinkClick r:id="rId3"/>
              </a:rPr>
              <a:t>here</a:t>
            </a:r>
            <a:endParaRPr lang="en-US" sz="1530" dirty="0" smtClean="0">
              <a:latin typeface="Arial" panose="020B0604020202020204" pitchFamily="34" charset="0"/>
              <a:cs typeface="Arial" panose="020B0604020202020204" pitchFamily="34" charset="0"/>
            </a:endParaRPr>
          </a:p>
          <a:p>
            <a:pPr marL="568325" indent="-285750">
              <a:buClr>
                <a:srgbClr val="00B050"/>
              </a:buClr>
              <a:buFont typeface="Arial" panose="020B0604020202020204" pitchFamily="34" charset="0"/>
              <a:buChar char="•"/>
            </a:pPr>
            <a:r>
              <a:rPr lang="en-US" sz="1530" dirty="0" smtClean="0">
                <a:latin typeface="Arial" panose="020B0604020202020204" pitchFamily="34" charset="0"/>
                <a:cs typeface="Arial" panose="020B0604020202020204" pitchFamily="34" charset="0"/>
              </a:rPr>
              <a:t>Belong to a different religion</a:t>
            </a:r>
            <a:r>
              <a:rPr lang="en-US" sz="1530" dirty="0">
                <a:latin typeface="Arial" panose="020B0604020202020204" pitchFamily="34" charset="0"/>
                <a:cs typeface="Arial" panose="020B0604020202020204" pitchFamily="34" charset="0"/>
              </a:rPr>
              <a:t> - </a:t>
            </a:r>
            <a:r>
              <a:rPr lang="en-US" sz="1530" dirty="0">
                <a:latin typeface="Arial" panose="020B0604020202020204" pitchFamily="34" charset="0"/>
                <a:cs typeface="Arial" panose="020B0604020202020204" pitchFamily="34" charset="0"/>
                <a:hlinkClick r:id="rId4"/>
              </a:rPr>
              <a:t>here</a:t>
            </a:r>
            <a:endParaRPr lang="en-US" sz="1530" dirty="0" smtClean="0">
              <a:latin typeface="Arial" panose="020B0604020202020204" pitchFamily="34" charset="0"/>
              <a:cs typeface="Arial" panose="020B0604020202020204" pitchFamily="34" charset="0"/>
            </a:endParaRPr>
          </a:p>
          <a:p>
            <a:pPr marL="568325" indent="-285750">
              <a:buClr>
                <a:srgbClr val="00B050"/>
              </a:buClr>
              <a:buFont typeface="Arial" panose="020B0604020202020204" pitchFamily="34" charset="0"/>
              <a:buChar char="•"/>
            </a:pPr>
            <a:r>
              <a:rPr lang="en-US" sz="1530" dirty="0" smtClean="0">
                <a:latin typeface="Arial" panose="020B0604020202020204" pitchFamily="34" charset="0"/>
                <a:cs typeface="Arial" panose="020B0604020202020204" pitchFamily="34" charset="0"/>
              </a:rPr>
              <a:t>Are of the opposite sex</a:t>
            </a:r>
            <a:r>
              <a:rPr lang="en-US" sz="1530" dirty="0">
                <a:latin typeface="Arial" panose="020B0604020202020204" pitchFamily="34" charset="0"/>
                <a:cs typeface="Arial" panose="020B0604020202020204" pitchFamily="34" charset="0"/>
              </a:rPr>
              <a:t> - </a:t>
            </a:r>
            <a:r>
              <a:rPr lang="en-US" sz="1530" dirty="0">
                <a:latin typeface="Arial" panose="020B0604020202020204" pitchFamily="34" charset="0"/>
                <a:cs typeface="Arial" panose="020B0604020202020204" pitchFamily="34" charset="0"/>
                <a:hlinkClick r:id="rId5"/>
              </a:rPr>
              <a:t>here</a:t>
            </a:r>
            <a:endParaRPr lang="en-US" sz="1530" dirty="0" smtClean="0">
              <a:latin typeface="Arial" panose="020B0604020202020204" pitchFamily="34" charset="0"/>
              <a:cs typeface="Arial" panose="020B0604020202020204" pitchFamily="34" charset="0"/>
            </a:endParaRPr>
          </a:p>
          <a:p>
            <a:pPr marL="568325" indent="-285750">
              <a:buClr>
                <a:srgbClr val="00B050"/>
              </a:buClr>
              <a:buFont typeface="Arial" panose="020B0604020202020204" pitchFamily="34" charset="0"/>
              <a:buChar char="•"/>
            </a:pPr>
            <a:r>
              <a:rPr lang="en-US" sz="1530" dirty="0" smtClean="0">
                <a:latin typeface="Arial" panose="020B0604020202020204" pitchFamily="34" charset="0"/>
                <a:cs typeface="Arial" panose="020B0604020202020204" pitchFamily="34" charset="0"/>
              </a:rPr>
              <a:t>Are considered too old / young for the job</a:t>
            </a:r>
            <a:r>
              <a:rPr lang="en-US" sz="1530" dirty="0">
                <a:latin typeface="Arial" panose="020B0604020202020204" pitchFamily="34" charset="0"/>
                <a:cs typeface="Arial" panose="020B0604020202020204" pitchFamily="34" charset="0"/>
              </a:rPr>
              <a:t> - </a:t>
            </a:r>
            <a:r>
              <a:rPr lang="en-US" sz="1530" dirty="0">
                <a:latin typeface="Arial" panose="020B0604020202020204" pitchFamily="34" charset="0"/>
                <a:cs typeface="Arial" panose="020B0604020202020204" pitchFamily="34" charset="0"/>
                <a:hlinkClick r:id="rId6"/>
              </a:rPr>
              <a:t>here</a:t>
            </a:r>
            <a:endParaRPr lang="en-US" sz="1530" dirty="0" smtClean="0">
              <a:latin typeface="Arial" panose="020B0604020202020204" pitchFamily="34" charset="0"/>
              <a:cs typeface="Arial" panose="020B0604020202020204" pitchFamily="34" charset="0"/>
            </a:endParaRPr>
          </a:p>
          <a:p>
            <a:pPr marL="568325" indent="-285750">
              <a:buClr>
                <a:srgbClr val="00B050"/>
              </a:buClr>
              <a:buFont typeface="Arial" panose="020B0604020202020204" pitchFamily="34" charset="0"/>
              <a:buChar char="•"/>
            </a:pPr>
            <a:r>
              <a:rPr lang="en-US" sz="1530" dirty="0" smtClean="0">
                <a:latin typeface="Arial" panose="020B0604020202020204" pitchFamily="34" charset="0"/>
                <a:cs typeface="Arial" panose="020B0604020202020204" pitchFamily="34" charset="0"/>
              </a:rPr>
              <a:t>Are disabled in some way</a:t>
            </a:r>
            <a:r>
              <a:rPr lang="en-US" sz="1530" dirty="0">
                <a:latin typeface="Arial" panose="020B0604020202020204" pitchFamily="34" charset="0"/>
                <a:cs typeface="Arial" panose="020B0604020202020204" pitchFamily="34" charset="0"/>
              </a:rPr>
              <a:t> - </a:t>
            </a:r>
            <a:r>
              <a:rPr lang="en-US" sz="1530" dirty="0">
                <a:latin typeface="Arial" panose="020B0604020202020204" pitchFamily="34" charset="0"/>
                <a:cs typeface="Arial" panose="020B0604020202020204" pitchFamily="34" charset="0"/>
                <a:hlinkClick r:id="rId7"/>
              </a:rPr>
              <a:t>here</a:t>
            </a:r>
            <a:endParaRPr lang="en-US" sz="1530" dirty="0" smtClean="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r>
              <a:rPr lang="en-US" sz="1530" dirty="0" smtClean="0">
                <a:latin typeface="Arial" panose="020B0604020202020204" pitchFamily="34" charset="0"/>
                <a:cs typeface="Arial" panose="020B0604020202020204" pitchFamily="34" charset="0"/>
              </a:rPr>
              <a:t>In most countries, many of these forms of discrimination are illegal. If they </a:t>
            </a:r>
            <a:br>
              <a:rPr lang="en-US" sz="1530" dirty="0" smtClean="0">
                <a:latin typeface="Arial" panose="020B0604020202020204" pitchFamily="34" charset="0"/>
                <a:cs typeface="Arial" panose="020B0604020202020204" pitchFamily="34" charset="0"/>
              </a:rPr>
            </a:br>
            <a:r>
              <a:rPr lang="en-US" sz="1530" dirty="0" smtClean="0">
                <a:latin typeface="Arial" panose="020B0604020202020204" pitchFamily="34" charset="0"/>
                <a:cs typeface="Arial" panose="020B0604020202020204" pitchFamily="34" charset="0"/>
              </a:rPr>
              <a:t>were not illegal, many sections of society would find it very difficult to gain </a:t>
            </a:r>
            <a:br>
              <a:rPr lang="en-US" sz="1530" dirty="0" smtClean="0">
                <a:latin typeface="Arial" panose="020B0604020202020204" pitchFamily="34" charset="0"/>
                <a:cs typeface="Arial" panose="020B0604020202020204" pitchFamily="34" charset="0"/>
              </a:rPr>
            </a:br>
            <a:r>
              <a:rPr lang="en-US" sz="1530" dirty="0" smtClean="0">
                <a:latin typeface="Arial" panose="020B0604020202020204" pitchFamily="34" charset="0"/>
                <a:cs typeface="Arial" panose="020B0604020202020204" pitchFamily="34" charset="0"/>
              </a:rPr>
              <a:t>jobs or to achieve promotion at work. Businesses can also lose out by </a:t>
            </a:r>
            <a:br>
              <a:rPr lang="en-US" sz="1530" dirty="0" smtClean="0">
                <a:latin typeface="Arial" panose="020B0604020202020204" pitchFamily="34" charset="0"/>
                <a:cs typeface="Arial" panose="020B0604020202020204" pitchFamily="34" charset="0"/>
              </a:rPr>
            </a:br>
            <a:r>
              <a:rPr lang="en-US" sz="1530" dirty="0" smtClean="0">
                <a:latin typeface="Arial" panose="020B0604020202020204" pitchFamily="34" charset="0"/>
                <a:cs typeface="Arial" panose="020B0604020202020204" pitchFamily="34" charset="0"/>
              </a:rPr>
              <a:t>practicing unfair discrimination. They could fail to select a very good worker </a:t>
            </a:r>
            <a:br>
              <a:rPr lang="en-US" sz="1530" dirty="0" smtClean="0">
                <a:latin typeface="Arial" panose="020B0604020202020204" pitchFamily="34" charset="0"/>
                <a:cs typeface="Arial" panose="020B0604020202020204" pitchFamily="34" charset="0"/>
              </a:rPr>
            </a:br>
            <a:r>
              <a:rPr lang="en-US" sz="1530" dirty="0" smtClean="0">
                <a:latin typeface="Arial" panose="020B0604020202020204" pitchFamily="34" charset="0"/>
                <a:cs typeface="Arial" panose="020B0604020202020204" pitchFamily="34" charset="0"/>
              </a:rPr>
              <a:t>just because they used </a:t>
            </a:r>
            <a:r>
              <a:rPr lang="en-US" sz="1530" dirty="0">
                <a:latin typeface="Arial" panose="020B0604020202020204" pitchFamily="34" charset="0"/>
                <a:cs typeface="Arial" panose="020B0604020202020204" pitchFamily="34" charset="0"/>
              </a:rPr>
              <a:t>o</a:t>
            </a:r>
            <a:r>
              <a:rPr lang="en-US" sz="1530" dirty="0" smtClean="0">
                <a:latin typeface="Arial" panose="020B0604020202020204" pitchFamily="34" charset="0"/>
                <a:cs typeface="Arial" panose="020B0604020202020204" pitchFamily="34" charset="0"/>
              </a:rPr>
              <a:t>ne of the reasons above not to select the person.</a:t>
            </a:r>
          </a:p>
          <a:p>
            <a:pPr marL="285750" indent="-285750">
              <a:buClr>
                <a:srgbClr val="00B050"/>
              </a:buClr>
              <a:buFont typeface="Wingdings 3" panose="05040102010807070707" pitchFamily="18" charset="2"/>
              <a:buChar char=""/>
            </a:pPr>
            <a:r>
              <a:rPr lang="en-US" sz="1530" dirty="0" smtClean="0">
                <a:latin typeface="Arial" panose="020B0604020202020204" pitchFamily="34" charset="0"/>
                <a:cs typeface="Arial" panose="020B0604020202020204" pitchFamily="34" charset="0"/>
              </a:rPr>
              <a:t>In addition to these laws, many employers have an equal opportunities policy. Employees who consider that they have been unfairly discriminated against can appeal to an equal opportunities committee.</a:t>
            </a:r>
            <a:endParaRPr lang="en-US" sz="153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108</a:t>
            </a:r>
            <a:endParaRPr lang="en-GB" sz="2000" b="1" dirty="0">
              <a:latin typeface="Arial" panose="020B0604020202020204" pitchFamily="34" charset="0"/>
              <a:cs typeface="Arial" panose="020B0604020202020204" pitchFamily="34" charset="0"/>
            </a:endParaRPr>
          </a:p>
        </p:txBody>
      </p:sp>
      <p:pic>
        <p:nvPicPr>
          <p:cNvPr id="1026" name="Picture 2" descr="http://goodlifeadvisors.net/wp-content/uploads/2013/06/disabilities-pie-chart.jpg"/>
          <p:cNvPicPr>
            <a:picLocks noChangeAspect="1" noChangeArrowheads="1"/>
          </p:cNvPicPr>
          <p:nvPr/>
        </p:nvPicPr>
        <p:blipFill rotWithShape="1">
          <a:blip r:embed="rId8">
            <a:extLst>
              <a:ext uri="{28A0092B-C50C-407E-A947-70E740481C1C}">
                <a14:useLocalDpi xmlns:a14="http://schemas.microsoft.com/office/drawing/2010/main" val="0"/>
              </a:ext>
            </a:extLst>
          </a:blip>
          <a:srcRect l="5801" t="4478" r="3326" b="5184"/>
          <a:stretch/>
        </p:blipFill>
        <p:spPr bwMode="auto">
          <a:xfrm>
            <a:off x="6950158" y="1484784"/>
            <a:ext cx="1870314" cy="1512168"/>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http://www.wikigender.org/wp-content/uploads/files/SWP_Fig_1_AHRC.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6437" t="14505" r="9723" b="859"/>
          <a:stretch/>
        </p:blipFill>
        <p:spPr bwMode="auto">
          <a:xfrm>
            <a:off x="7219056" y="3673176"/>
            <a:ext cx="1601416" cy="1844056"/>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7397485"/>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000" dirty="0" smtClean="0"/>
              <a:t>2.3.4 – Health and Safety At Work</a:t>
            </a:r>
            <a:endParaRPr lang="en-GB" sz="3000" b="1" dirty="0" smtClean="0"/>
          </a:p>
        </p:txBody>
      </p:sp>
      <p:sp>
        <p:nvSpPr>
          <p:cNvPr id="8" name="Rectangle 7"/>
          <p:cNvSpPr/>
          <p:nvPr/>
        </p:nvSpPr>
        <p:spPr>
          <a:xfrm>
            <a:off x="323849" y="1159872"/>
            <a:ext cx="8424615" cy="5092163"/>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710" dirty="0" smtClean="0">
                <a:latin typeface="Arial" panose="020B0604020202020204" pitchFamily="34" charset="0"/>
                <a:cs typeface="Arial" panose="020B0604020202020204" pitchFamily="34" charset="0"/>
              </a:rPr>
              <a:t>Many years ago, most employers cared little for the safety of their workers. Machines did not have safety cages. Protective clothing was not issued. Conditions were often very hot or cold, noisy and unpleasant. The arguments often used by employers to explain such conditions were that: it would cost too much to make workplaces safe; if the existing workers did not like the conditions, then they could leave as there were more unemployed people who would do their work.</a:t>
            </a:r>
          </a:p>
          <a:p>
            <a:pPr marL="285750" indent="-285750">
              <a:buClr>
                <a:srgbClr val="00B050"/>
              </a:buClr>
              <a:buFont typeface="Wingdings 3" panose="05040102010807070707" pitchFamily="18" charset="2"/>
              <a:buChar char=""/>
            </a:pPr>
            <a:r>
              <a:rPr lang="en-US" sz="1710" dirty="0" smtClean="0">
                <a:latin typeface="Arial" panose="020B0604020202020204" pitchFamily="34" charset="0"/>
                <a:cs typeface="Arial" panose="020B0604020202020204" pitchFamily="34" charset="0"/>
              </a:rPr>
              <a:t> In the modern world such attitudes are no longer acceptable. Most employers now care for their workers’ safety. One reason for this is that many laws have been passed that enforce health and safety at work. In most countries there are now laws which make sure that all employers:</a:t>
            </a:r>
          </a:p>
          <a:p>
            <a:pPr marL="457200" indent="-231775">
              <a:buClr>
                <a:srgbClr val="00B050"/>
              </a:buClr>
              <a:buFont typeface="Arial" panose="020B0604020202020204" pitchFamily="34" charset="0"/>
              <a:buChar char="•"/>
            </a:pPr>
            <a:r>
              <a:rPr lang="en-US" sz="1710" dirty="0" smtClean="0">
                <a:latin typeface="Arial" panose="020B0604020202020204" pitchFamily="34" charset="0"/>
                <a:cs typeface="Arial" panose="020B0604020202020204" pitchFamily="34" charset="0"/>
              </a:rPr>
              <a:t>Protect workers from dangerous machinery</a:t>
            </a:r>
          </a:p>
          <a:p>
            <a:pPr marL="457200" indent="-231775">
              <a:buClr>
                <a:srgbClr val="00B050"/>
              </a:buClr>
              <a:buFont typeface="Arial" panose="020B0604020202020204" pitchFamily="34" charset="0"/>
              <a:buChar char="•"/>
            </a:pPr>
            <a:r>
              <a:rPr lang="en-US" sz="1710" dirty="0" smtClean="0">
                <a:latin typeface="Arial" panose="020B0604020202020204" pitchFamily="34" charset="0"/>
                <a:cs typeface="Arial" panose="020B0604020202020204" pitchFamily="34" charset="0"/>
              </a:rPr>
              <a:t>Provide safety equipment and clothing</a:t>
            </a:r>
          </a:p>
          <a:p>
            <a:pPr marL="457200" indent="-231775">
              <a:buClr>
                <a:srgbClr val="00B050"/>
              </a:buClr>
              <a:buFont typeface="Arial" panose="020B0604020202020204" pitchFamily="34" charset="0"/>
              <a:buChar char="•"/>
            </a:pPr>
            <a:r>
              <a:rPr lang="en-US" sz="1710" dirty="0" smtClean="0">
                <a:latin typeface="Arial" panose="020B0604020202020204" pitchFamily="34" charset="0"/>
                <a:cs typeface="Arial" panose="020B0604020202020204" pitchFamily="34" charset="0"/>
              </a:rPr>
              <a:t>Maintain reasonable workplace temperatures</a:t>
            </a:r>
          </a:p>
          <a:p>
            <a:pPr marL="457200" indent="-231775">
              <a:buClr>
                <a:srgbClr val="00B050"/>
              </a:buClr>
              <a:buFont typeface="Arial" panose="020B0604020202020204" pitchFamily="34" charset="0"/>
              <a:buChar char="•"/>
            </a:pPr>
            <a:r>
              <a:rPr lang="en-US" sz="1710" dirty="0" smtClean="0">
                <a:latin typeface="Arial" panose="020B0604020202020204" pitchFamily="34" charset="0"/>
                <a:cs typeface="Arial" panose="020B0604020202020204" pitchFamily="34" charset="0"/>
              </a:rPr>
              <a:t>Provide hygienic conditions and washing facilities</a:t>
            </a:r>
          </a:p>
          <a:p>
            <a:pPr marL="457200" indent="-231775">
              <a:buClr>
                <a:srgbClr val="00B050"/>
              </a:buClr>
              <a:buFont typeface="Arial" panose="020B0604020202020204" pitchFamily="34" charset="0"/>
              <a:buChar char="•"/>
            </a:pPr>
            <a:r>
              <a:rPr lang="en-US" sz="1710" dirty="0" smtClean="0">
                <a:latin typeface="Arial" panose="020B0604020202020204" pitchFamily="34" charset="0"/>
                <a:cs typeface="Arial" panose="020B0604020202020204" pitchFamily="34" charset="0"/>
              </a:rPr>
              <a:t>Do not insist on excessively long shifts and provide breaks in the work timetable.</a:t>
            </a:r>
          </a:p>
          <a:p>
            <a:pPr marL="285750" indent="-285750">
              <a:buClr>
                <a:srgbClr val="00B050"/>
              </a:buClr>
              <a:buFont typeface="Wingdings 3" panose="05040102010807070707" pitchFamily="18" charset="2"/>
              <a:buChar char=""/>
            </a:pPr>
            <a:r>
              <a:rPr lang="en-US" sz="1710" dirty="0" smtClean="0">
                <a:latin typeface="Arial" panose="020B0604020202020204" pitchFamily="34" charset="0"/>
                <a:cs typeface="Arial" panose="020B0604020202020204" pitchFamily="34" charset="0"/>
              </a:rPr>
              <a:t>Are health and safety laws and controls over business a good idea? Most managers think so. Workers cost a great deal to recruit and train. It is worthwhile keeping them safe and healthy. Such workers are likely to be better motivated, work more effectively and stay with the firm for a longer period of time.</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109</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7965235"/>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2.3.4 – Health and Safety At Work</a:t>
            </a:r>
            <a:endParaRPr lang="en-GB" sz="3600" b="1" dirty="0" smtClean="0"/>
          </a:p>
        </p:txBody>
      </p:sp>
      <p:sp>
        <p:nvSpPr>
          <p:cNvPr id="8" name="Rectangle 7"/>
          <p:cNvSpPr/>
          <p:nvPr/>
        </p:nvSpPr>
        <p:spPr>
          <a:xfrm>
            <a:off x="323849" y="1159872"/>
            <a:ext cx="6433395" cy="5296835"/>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780" dirty="0" smtClean="0">
                <a:latin typeface="Arial" panose="020B0604020202020204" pitchFamily="34" charset="0"/>
                <a:cs typeface="Arial" panose="020B0604020202020204" pitchFamily="34" charset="0"/>
              </a:rPr>
              <a:t>For these reasons, some employers in countries where there are health and safety laws will still provide working conditions at a very high standard/ The managers of these firms have taken an </a:t>
            </a:r>
            <a:r>
              <a:rPr lang="en-US" sz="1780" b="1" dirty="0" smtClean="0">
                <a:solidFill>
                  <a:srgbClr val="C00000"/>
                </a:solidFill>
                <a:latin typeface="Arial" panose="020B0604020202020204" pitchFamily="34" charset="0"/>
                <a:cs typeface="Arial" panose="020B0604020202020204" pitchFamily="34" charset="0"/>
              </a:rPr>
              <a:t>ethical decision</a:t>
            </a:r>
            <a:r>
              <a:rPr lang="en-US" sz="1780" dirty="0" smtClean="0">
                <a:latin typeface="Arial" panose="020B0604020202020204" pitchFamily="34" charset="0"/>
                <a:cs typeface="Arial" panose="020B0604020202020204" pitchFamily="34" charset="0"/>
              </a:rPr>
              <a:t>. This means that they have a set of standards or a set of moral rules that prevent them from acting in an unfair or dangerous way towards their workers.</a:t>
            </a:r>
          </a:p>
          <a:p>
            <a:pPr marL="285750" indent="-285750">
              <a:buClr>
                <a:srgbClr val="00B050"/>
              </a:buClr>
              <a:buFont typeface="Wingdings 3" panose="05040102010807070707" pitchFamily="18" charset="2"/>
              <a:buChar char=""/>
            </a:pPr>
            <a:r>
              <a:rPr lang="en-US" sz="1780" dirty="0" smtClean="0">
                <a:latin typeface="Arial" panose="020B0604020202020204" pitchFamily="34" charset="0"/>
                <a:cs typeface="Arial" panose="020B0604020202020204" pitchFamily="34" charset="0"/>
              </a:rPr>
              <a:t>Do these managers make better employers? Most workers would think so, and would be better motivated to work harder and stay with the business because of this.</a:t>
            </a:r>
          </a:p>
          <a:p>
            <a:pPr marL="285750" indent="-285750">
              <a:buClr>
                <a:srgbClr val="00B050"/>
              </a:buClr>
              <a:buFont typeface="Wingdings 3" panose="05040102010807070707" pitchFamily="18" charset="2"/>
              <a:buChar char=""/>
            </a:pPr>
            <a:r>
              <a:rPr lang="en-US" sz="1780" dirty="0" smtClean="0">
                <a:latin typeface="Arial" panose="020B0604020202020204" pitchFamily="34" charset="0"/>
                <a:cs typeface="Arial" panose="020B0604020202020204" pitchFamily="34" charset="0"/>
              </a:rPr>
              <a:t>Unfortunately, in some countries there are employers who still take advantage of workers. There may be no protection on the length of shifts and many millions of children can still be working in industries that offer little protection from danger and ill health. </a:t>
            </a:r>
            <a:endParaRPr lang="en-US" sz="1780" dirty="0">
              <a:latin typeface="Arial" panose="020B0604020202020204" pitchFamily="34" charset="0"/>
              <a:cs typeface="Arial" panose="020B0604020202020204" pitchFamily="34" charset="0"/>
            </a:endParaRPr>
          </a:p>
          <a:p>
            <a:pPr marL="285750" indent="-285750">
              <a:buClr>
                <a:srgbClr val="00B050"/>
              </a:buClr>
              <a:buFont typeface="Wingdings 3" panose="05040102010807070707" pitchFamily="18" charset="2"/>
              <a:buChar char=""/>
            </a:pPr>
            <a:r>
              <a:rPr lang="en-US" sz="1780" dirty="0" smtClean="0">
                <a:latin typeface="Arial" panose="020B0604020202020204" pitchFamily="34" charset="0"/>
                <a:cs typeface="Arial" panose="020B0604020202020204" pitchFamily="34" charset="0"/>
              </a:rPr>
              <a:t>In these countries workers are exploited and often paid low wages. Business costs are therefor very low. Should the rest of the world continue to buy products from these countries? </a:t>
            </a:r>
            <a:r>
              <a:rPr lang="en-US" sz="1780" dirty="0" smtClean="0">
                <a:solidFill>
                  <a:srgbClr val="C00000"/>
                </a:solidFill>
                <a:latin typeface="Arial" panose="020B0604020202020204" pitchFamily="34" charset="0"/>
                <a:cs typeface="Arial" panose="020B0604020202020204" pitchFamily="34" charset="0"/>
              </a:rPr>
              <a:t>What is your view?</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109</a:t>
            </a:r>
            <a:endParaRPr lang="en-GB" sz="2000" b="1" dirty="0">
              <a:latin typeface="Arial" panose="020B0604020202020204" pitchFamily="34" charset="0"/>
              <a:cs typeface="Arial" panose="020B0604020202020204" pitchFamily="34" charset="0"/>
            </a:endParaRPr>
          </a:p>
        </p:txBody>
      </p:sp>
      <p:pic>
        <p:nvPicPr>
          <p:cNvPr id="2050" name="Picture 2" descr="https://s-media-cache-ak0.pinimg.com/originals/36/e9/48/36e9480382681ac98327184d4456119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7244" y="1124744"/>
            <a:ext cx="2063228" cy="1430271"/>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2" name="Picture 4" descr="http://www1.american.edu/ted/images4/fanike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3268" y="2708920"/>
            <a:ext cx="1631180" cy="1512168"/>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https://s-media-cache-ak0.pinimg.com/236x/ba/81/00/ba8100833fbe828c95b7156686e521f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0272" y="4385541"/>
            <a:ext cx="1512168" cy="2172139"/>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877721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A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400" dirty="0" smtClean="0">
                <a:latin typeface="Arial" panose="020B0604020202020204" pitchFamily="34" charset="0"/>
                <a:cs typeface="Arial" panose="020B0604020202020204" pitchFamily="34" charset="0"/>
              </a:rPr>
              <a:t>Grade </a:t>
            </a:r>
            <a:r>
              <a:rPr lang="en-US" sz="1400" dirty="0">
                <a:latin typeface="Arial" panose="020B0604020202020204" pitchFamily="34" charset="0"/>
                <a:cs typeface="Arial" panose="020B0604020202020204" pitchFamily="34" charset="0"/>
              </a:rPr>
              <a:t>descriptions are provided to give a general indication of the standards of achievement likely to have been shown by candidates awarded particular grades. The grade awarded will depend in practice upon the extent to which the candidate has met the assessment objectives overall and it might conceal weakness in one aspect of the examination which is balanced by above average performance in another.</a:t>
            </a:r>
          </a:p>
          <a:p>
            <a:pPr marL="228600" indent="-228600"/>
            <a:r>
              <a:rPr lang="en-US" sz="1400" b="1" dirty="0">
                <a:latin typeface="Arial" panose="020B0604020202020204" pitchFamily="34" charset="0"/>
                <a:cs typeface="Arial" panose="020B0604020202020204" pitchFamily="34" charset="0"/>
              </a:rPr>
              <a:t>A </a:t>
            </a:r>
            <a:r>
              <a:rPr lang="en-US" sz="1400" b="1" dirty="0" smtClean="0">
                <a:latin typeface="Arial" panose="020B0604020202020204" pitchFamily="34" charset="0"/>
                <a:cs typeface="Arial" panose="020B0604020202020204" pitchFamily="34" charset="0"/>
              </a:rPr>
              <a:t>Grade </a:t>
            </a:r>
            <a:r>
              <a:rPr lang="en-US" sz="1400" dirty="0" smtClean="0">
                <a:latin typeface="Arial" panose="020B0604020202020204" pitchFamily="34" charset="0"/>
                <a:cs typeface="Arial" panose="020B0604020202020204" pitchFamily="34" charset="0"/>
              </a:rPr>
              <a:t>- A </a:t>
            </a:r>
            <a:r>
              <a:rPr lang="en-US" sz="1400" dirty="0">
                <a:latin typeface="Arial" panose="020B0604020202020204" pitchFamily="34" charset="0"/>
                <a:cs typeface="Arial" panose="020B0604020202020204" pitchFamily="34" charset="0"/>
              </a:rPr>
              <a:t>candidate should demonstrate the </a:t>
            </a:r>
            <a:r>
              <a:rPr lang="en-US" sz="1400" dirty="0" smtClean="0">
                <a:latin typeface="Arial" panose="020B0604020202020204" pitchFamily="34" charset="0"/>
                <a:cs typeface="Arial" panose="020B0604020202020204" pitchFamily="34" charset="0"/>
              </a:rPr>
              <a:t>following:</a:t>
            </a:r>
          </a:p>
          <a:p>
            <a:pPr marL="228600" indent="-228600"/>
            <a:r>
              <a:rPr lang="en-US" sz="1400" b="1" dirty="0" smtClean="0">
                <a:latin typeface="Arial" panose="020B0604020202020204" pitchFamily="34" charset="0"/>
                <a:cs typeface="Arial" panose="020B0604020202020204" pitchFamily="34" charset="0"/>
              </a:rPr>
              <a:t>Knowledge </a:t>
            </a:r>
            <a:r>
              <a:rPr lang="en-US" sz="1400" b="1" dirty="0">
                <a:latin typeface="Arial" panose="020B0604020202020204" pitchFamily="34" charset="0"/>
                <a:cs typeface="Arial" panose="020B0604020202020204" pitchFamily="34" charset="0"/>
              </a:rPr>
              <a:t>and understanding </a:t>
            </a:r>
            <a:endParaRPr lang="en-US" sz="1400" b="1" dirty="0" smtClean="0">
              <a:latin typeface="Arial" panose="020B0604020202020204" pitchFamily="34" charset="0"/>
              <a:cs typeface="Arial" panose="020B0604020202020204" pitchFamily="34" charset="0"/>
            </a:endParaRP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identify detailed facts, conventions and techniques in relation to the content of the </a:t>
            </a:r>
            <a:r>
              <a:rPr lang="en-US" sz="1400" dirty="0" smtClean="0">
                <a:latin typeface="Arial" panose="020B0604020202020204" pitchFamily="34" charset="0"/>
                <a:cs typeface="Arial" panose="020B0604020202020204" pitchFamily="34" charset="0"/>
              </a:rPr>
              <a:t>syllabus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define the concepts and ideas of the syllabus.</a:t>
            </a:r>
          </a:p>
          <a:p>
            <a:pPr marL="228600" indent="-228600"/>
            <a:r>
              <a:rPr lang="en-US" sz="1400" b="1" dirty="0" smtClean="0">
                <a:latin typeface="Arial" panose="020B0604020202020204" pitchFamily="34" charset="0"/>
                <a:cs typeface="Arial" panose="020B0604020202020204" pitchFamily="34" charset="0"/>
              </a:rPr>
              <a:t>Application</a:t>
            </a:r>
          </a:p>
          <a:p>
            <a:pPr marL="484632" lvl="1"/>
            <a:r>
              <a:rPr lang="en-US" sz="1400" dirty="0" smtClean="0">
                <a:latin typeface="Arial" panose="020B0604020202020204" pitchFamily="34" charset="0"/>
                <a:cs typeface="Arial" panose="020B0604020202020204" pitchFamily="34" charset="0"/>
              </a:rPr>
              <a:t>a </a:t>
            </a:r>
            <a:r>
              <a:rPr lang="en-US" sz="1400" dirty="0">
                <a:latin typeface="Arial" panose="020B0604020202020204" pitchFamily="34" charset="0"/>
                <a:cs typeface="Arial" panose="020B0604020202020204" pitchFamily="34" charset="0"/>
              </a:rPr>
              <a:t>thorough ability to apply knowledge and understanding, using terms, concepts, theories and methods effectively to address business problems and </a:t>
            </a:r>
            <a:r>
              <a:rPr lang="en-US" sz="1400" dirty="0" smtClean="0">
                <a:latin typeface="Arial" panose="020B0604020202020204" pitchFamily="34" charset="0"/>
                <a:cs typeface="Arial" panose="020B0604020202020204" pitchFamily="34" charset="0"/>
              </a:rPr>
              <a:t>issues</a:t>
            </a:r>
          </a:p>
          <a:p>
            <a:pPr marL="484632" lvl="1"/>
            <a:r>
              <a:rPr lang="en-US" sz="1400" dirty="0" smtClean="0">
                <a:latin typeface="Arial" panose="020B0604020202020204" pitchFamily="34" charset="0"/>
                <a:cs typeface="Arial" panose="020B0604020202020204" pitchFamily="34" charset="0"/>
              </a:rPr>
              <a:t>a </a:t>
            </a:r>
            <a:r>
              <a:rPr lang="en-US" sz="1400" dirty="0">
                <a:latin typeface="Arial" panose="020B0604020202020204" pitchFamily="34" charset="0"/>
                <a:cs typeface="Arial" panose="020B0604020202020204" pitchFamily="34" charset="0"/>
              </a:rPr>
              <a:t>thorough ability to form conclusions from this information and to demonstrate these conclusions clearly and logically.</a:t>
            </a:r>
          </a:p>
          <a:p>
            <a:pPr marL="228600" indent="-228600"/>
            <a:r>
              <a:rPr lang="en-US" sz="1400" b="1" dirty="0" smtClean="0">
                <a:latin typeface="Arial" panose="020B0604020202020204" pitchFamily="34" charset="0"/>
                <a:cs typeface="Arial" panose="020B0604020202020204" pitchFamily="34" charset="0"/>
              </a:rPr>
              <a:t>Analysis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classify and comment on information presented in various </a:t>
            </a:r>
            <a:r>
              <a:rPr lang="en-US" sz="1400" dirty="0" smtClean="0">
                <a:latin typeface="Arial" panose="020B0604020202020204" pitchFamily="34" charset="0"/>
                <a:cs typeface="Arial" panose="020B0604020202020204" pitchFamily="34" charset="0"/>
              </a:rPr>
              <a:t>forms</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distinguish between evidence and opinion.</a:t>
            </a:r>
          </a:p>
          <a:p>
            <a:pPr marL="228600" indent="-228600"/>
            <a:r>
              <a:rPr lang="en-US" sz="1400" b="1" dirty="0" smtClean="0">
                <a:latin typeface="Arial" panose="020B0604020202020204" pitchFamily="34" charset="0"/>
                <a:cs typeface="Arial" panose="020B0604020202020204" pitchFamily="34" charset="0"/>
              </a:rPr>
              <a:t>Evaluation</a:t>
            </a:r>
          </a:p>
          <a:p>
            <a:pPr marL="484632" lvl="1"/>
            <a:r>
              <a:rPr lang="en-US" sz="1400" dirty="0" smtClean="0">
                <a:latin typeface="Arial" panose="020B0604020202020204" pitchFamily="34" charset="0"/>
                <a:cs typeface="Arial" panose="020B0604020202020204" pitchFamily="34" charset="0"/>
              </a:rPr>
              <a:t>an </a:t>
            </a:r>
            <a:r>
              <a:rPr lang="en-US" sz="1400" dirty="0">
                <a:latin typeface="Arial" panose="020B0604020202020204" pitchFamily="34" charset="0"/>
                <a:cs typeface="Arial" panose="020B0604020202020204" pitchFamily="34" charset="0"/>
              </a:rPr>
              <a:t>excellent ability to make clear, reasoned judgements and communicate them in an accurate and logical manner.</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264622063"/>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200" dirty="0" smtClean="0"/>
              <a:t>2.3.4 – Protection Against Unfair Dismissal</a:t>
            </a:r>
            <a:endParaRPr lang="en-GB" sz="3200" b="1" dirty="0" smtClean="0"/>
          </a:p>
        </p:txBody>
      </p:sp>
      <p:sp>
        <p:nvSpPr>
          <p:cNvPr id="8" name="Rectangle 7"/>
          <p:cNvSpPr/>
          <p:nvPr/>
        </p:nvSpPr>
        <p:spPr>
          <a:xfrm>
            <a:off x="323849" y="1159872"/>
            <a:ext cx="5976343" cy="4524315"/>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760" dirty="0" smtClean="0">
                <a:latin typeface="Arial" panose="020B0604020202020204" pitchFamily="34" charset="0"/>
                <a:cs typeface="Arial" panose="020B0604020202020204" pitchFamily="34" charset="0"/>
              </a:rPr>
              <a:t>Once in work, employees need protection from being dismissed unfairly. Obviously if the worker has stolen from the employer or is late for work, dismissal would be reasonable. The following examples of dismissal are unfair:</a:t>
            </a:r>
          </a:p>
          <a:p>
            <a:pPr marL="630238" indent="-34290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For joining a trade union</a:t>
            </a:r>
          </a:p>
          <a:p>
            <a:pPr marL="630238" indent="-34290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For being pregnant</a:t>
            </a:r>
          </a:p>
          <a:p>
            <a:pPr marL="630238" indent="-342900">
              <a:buClr>
                <a:srgbClr val="00B050"/>
              </a:buClr>
              <a:buFont typeface="Arial" panose="020B0604020202020204" pitchFamily="34" charset="0"/>
              <a:buChar char="•"/>
            </a:pPr>
            <a:r>
              <a:rPr lang="en-US" sz="1760" dirty="0" smtClean="0">
                <a:latin typeface="Arial" panose="020B0604020202020204" pitchFamily="34" charset="0"/>
                <a:cs typeface="Arial" panose="020B0604020202020204" pitchFamily="34" charset="0"/>
              </a:rPr>
              <a:t>When no warnings are given before dismissal</a:t>
            </a:r>
          </a:p>
          <a:p>
            <a:pPr marL="285750" indent="-285750">
              <a:buClr>
                <a:srgbClr val="00B050"/>
              </a:buClr>
              <a:buFont typeface="Wingdings 3" panose="05040102010807070707" pitchFamily="18" charset="2"/>
              <a:buChar char=""/>
            </a:pPr>
            <a:r>
              <a:rPr lang="en-US" sz="1760" dirty="0" smtClean="0">
                <a:latin typeface="Arial" panose="020B0604020202020204" pitchFamily="34" charset="0"/>
                <a:cs typeface="Arial" panose="020B0604020202020204" pitchFamily="34" charset="0"/>
              </a:rPr>
              <a:t>In the UK, if a worker feels that they have been dismissed unfairly, then they can take their case to an </a:t>
            </a:r>
            <a:r>
              <a:rPr lang="en-US" sz="1760" b="1" dirty="0" smtClean="0">
                <a:solidFill>
                  <a:srgbClr val="F53939"/>
                </a:solidFill>
                <a:latin typeface="Arial" panose="020B0604020202020204" pitchFamily="34" charset="0"/>
                <a:cs typeface="Arial" panose="020B0604020202020204" pitchFamily="34" charset="0"/>
              </a:rPr>
              <a:t>industrial tribunal</a:t>
            </a:r>
            <a:r>
              <a:rPr lang="en-US" sz="1760" dirty="0" smtClean="0">
                <a:latin typeface="Arial" panose="020B0604020202020204" pitchFamily="34" charset="0"/>
                <a:cs typeface="Arial" panose="020B0604020202020204" pitchFamily="34" charset="0"/>
              </a:rPr>
              <a:t>. This will hear both sides of the argument and may give the worker compensation if it believes that dismissal was unfair. Industrial tribunals are similar to courts of law and they can also be used to hear disputes between workers and employers on sex and race discrimination and redundancy.</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110</a:t>
            </a:r>
            <a:endParaRPr lang="en-GB" sz="2000" b="1" dirty="0">
              <a:latin typeface="Arial" panose="020B0604020202020204" pitchFamily="34" charset="0"/>
              <a:cs typeface="Arial" panose="020B0604020202020204" pitchFamily="34" charset="0"/>
            </a:endParaRPr>
          </a:p>
        </p:txBody>
      </p:sp>
      <p:pic>
        <p:nvPicPr>
          <p:cNvPr id="2" name="Picture 1">
            <a:hlinkClick r:id="rId3"/>
          </p:cNvPr>
          <p:cNvPicPr>
            <a:picLocks noChangeAspect="1"/>
          </p:cNvPicPr>
          <p:nvPr/>
        </p:nvPicPr>
        <p:blipFill rotWithShape="1">
          <a:blip r:embed="rId4"/>
          <a:srcRect l="12367" t="44094" r="34504" b="8657"/>
          <a:stretch/>
        </p:blipFill>
        <p:spPr>
          <a:xfrm>
            <a:off x="6293763" y="1196752"/>
            <a:ext cx="2454702" cy="1227351"/>
          </a:xfrm>
          <a:prstGeom prst="rect">
            <a:avLst/>
          </a:prstGeom>
          <a:noFill/>
          <a:effectLst>
            <a:outerShdw blurRad="114300" dist="38100" dir="2700000" sx="103000" sy="103000" algn="tl" rotWithShape="0">
              <a:prstClr val="black">
                <a:alpha val="40000"/>
              </a:prstClr>
            </a:outerShdw>
          </a:effectLst>
        </p:spPr>
      </p:pic>
      <p:pic>
        <p:nvPicPr>
          <p:cNvPr id="3" name="Picture 2">
            <a:hlinkClick r:id="rId5"/>
          </p:cNvPr>
          <p:cNvPicPr>
            <a:picLocks noChangeAspect="1"/>
          </p:cNvPicPr>
          <p:nvPr/>
        </p:nvPicPr>
        <p:blipFill rotWithShape="1">
          <a:blip r:embed="rId6"/>
          <a:srcRect l="14580" t="34251" r="39485" b="10624"/>
          <a:stretch/>
        </p:blipFill>
        <p:spPr>
          <a:xfrm>
            <a:off x="6293763" y="2564904"/>
            <a:ext cx="2454702" cy="1656184"/>
          </a:xfrm>
          <a:prstGeom prst="rect">
            <a:avLst/>
          </a:prstGeom>
          <a:noFill/>
          <a:effectLst>
            <a:outerShdw blurRad="114300" dist="38100" dir="2700000" sx="103000" sy="103000" algn="tl" rotWithShape="0">
              <a:prstClr val="black">
                <a:alpha val="40000"/>
              </a:prstClr>
            </a:outerShdw>
          </a:effectLst>
        </p:spPr>
      </p:pic>
      <p:pic>
        <p:nvPicPr>
          <p:cNvPr id="4" name="Picture 3">
            <a:hlinkClick r:id="rId7"/>
          </p:cNvPr>
          <p:cNvPicPr>
            <a:picLocks noChangeAspect="1"/>
          </p:cNvPicPr>
          <p:nvPr/>
        </p:nvPicPr>
        <p:blipFill rotWithShape="1">
          <a:blip r:embed="rId8"/>
          <a:srcRect l="13474" t="41141" r="52767" b="7673"/>
          <a:stretch/>
        </p:blipFill>
        <p:spPr>
          <a:xfrm>
            <a:off x="6300191" y="4414448"/>
            <a:ext cx="2448273" cy="2087052"/>
          </a:xfrm>
          <a:prstGeom prst="rect">
            <a:avLst/>
          </a:prstGeom>
          <a:noFill/>
          <a:effectLst>
            <a:outerShdw blurRad="114300" dist="38100" dir="2700000" sx="103000" sy="103000" algn="tl" rotWithShape="0">
              <a:prstClr val="black">
                <a:alpha val="40000"/>
              </a:prstClr>
            </a:outerShdw>
          </a:effectLst>
        </p:spPr>
      </p:pic>
      <p:sp>
        <p:nvSpPr>
          <p:cNvPr id="5" name="TextBox 4"/>
          <p:cNvSpPr txBox="1"/>
          <p:nvPr/>
        </p:nvSpPr>
        <p:spPr>
          <a:xfrm>
            <a:off x="323849" y="5517232"/>
            <a:ext cx="5832327" cy="1077218"/>
          </a:xfrm>
          <a:prstGeom prst="rect">
            <a:avLst/>
          </a:prstGeom>
          <a:solidFill>
            <a:schemeClr val="tx2">
              <a:lumMod val="40000"/>
              <a:lumOff val="60000"/>
            </a:schemeClr>
          </a:solidFill>
          <a:ln w="38100">
            <a:solidFill>
              <a:schemeClr val="tx2">
                <a:lumMod val="75000"/>
              </a:schemeClr>
            </a:solidFill>
          </a:ln>
        </p:spPr>
        <p:txBody>
          <a:bodyPr wrap="square" rtlCol="0">
            <a:spAutoFit/>
          </a:bodyPr>
          <a:lstStyle/>
          <a:p>
            <a:r>
              <a:rPr lang="en-US" sz="1600" b="1" dirty="0" smtClean="0"/>
              <a:t>Tips For Success</a:t>
            </a:r>
          </a:p>
          <a:p>
            <a:r>
              <a:rPr lang="en-US" sz="1600" dirty="0" smtClean="0"/>
              <a:t>Make sure you can explain why governments introduce laws to protect employees. Also make sure you can explain how these laws affect both employers and employees.</a:t>
            </a:r>
            <a:endParaRPr lang="en-GB" sz="1600" dirty="0"/>
          </a:p>
        </p:txBody>
      </p:sp>
    </p:spTree>
    <p:extLst>
      <p:ext uri="{BB962C8B-B14F-4D97-AF65-F5344CB8AC3E}">
        <p14:creationId xmlns:p14="http://schemas.microsoft.com/office/powerpoint/2010/main" val="4039621055"/>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2.3.4 – Wage Protection</a:t>
            </a:r>
            <a:endParaRPr lang="en-GB" sz="3600" b="1" dirty="0" smtClean="0"/>
          </a:p>
        </p:txBody>
      </p:sp>
      <p:sp>
        <p:nvSpPr>
          <p:cNvPr id="8" name="Rectangle 7"/>
          <p:cNvSpPr/>
          <p:nvPr/>
        </p:nvSpPr>
        <p:spPr>
          <a:xfrm>
            <a:off x="323849" y="1159872"/>
            <a:ext cx="8424615" cy="5298374"/>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990" dirty="0" smtClean="0">
                <a:latin typeface="Arial" panose="020B0604020202020204" pitchFamily="34" charset="0"/>
                <a:cs typeface="Arial" panose="020B0604020202020204" pitchFamily="34" charset="0"/>
              </a:rPr>
              <a:t>Workers get a right to be paid for the work they do for employers. There should be a written agreement between worker and employers – the </a:t>
            </a:r>
            <a:r>
              <a:rPr lang="en-US" sz="1990" b="1" dirty="0" smtClean="0">
                <a:solidFill>
                  <a:srgbClr val="F53939"/>
                </a:solidFill>
                <a:latin typeface="Arial" panose="020B0604020202020204" pitchFamily="34" charset="0"/>
                <a:cs typeface="Arial" panose="020B0604020202020204" pitchFamily="34" charset="0"/>
              </a:rPr>
              <a:t>contract of employment </a:t>
            </a:r>
            <a:r>
              <a:rPr lang="en-US" sz="1990" b="1" dirty="0" smtClean="0">
                <a:latin typeface="Arial" panose="020B0604020202020204" pitchFamily="34" charset="0"/>
                <a:cs typeface="Arial" panose="020B0604020202020204" pitchFamily="34" charset="0"/>
              </a:rPr>
              <a:t>– </a:t>
            </a:r>
            <a:r>
              <a:rPr lang="en-US" sz="1990" dirty="0" smtClean="0">
                <a:latin typeface="Arial" panose="020B0604020202020204" pitchFamily="34" charset="0"/>
                <a:cs typeface="Arial" panose="020B0604020202020204" pitchFamily="34" charset="0"/>
              </a:rPr>
              <a:t>which will contain details not only of the hours of work and the nature of the job but also of:</a:t>
            </a:r>
          </a:p>
          <a:p>
            <a:pPr marL="519113" indent="-231775">
              <a:buClr>
                <a:srgbClr val="00B050"/>
              </a:buClr>
              <a:buFont typeface="Arial" panose="020B0604020202020204" pitchFamily="34" charset="0"/>
              <a:buChar char="•"/>
            </a:pPr>
            <a:r>
              <a:rPr lang="en-US" sz="1990" dirty="0" smtClean="0">
                <a:latin typeface="Arial" panose="020B0604020202020204" pitchFamily="34" charset="0"/>
                <a:cs typeface="Arial" panose="020B0604020202020204" pitchFamily="34" charset="0"/>
              </a:rPr>
              <a:t>The wage rate to be paid</a:t>
            </a:r>
          </a:p>
          <a:p>
            <a:pPr marL="519113" indent="-231775">
              <a:buClr>
                <a:srgbClr val="00B050"/>
              </a:buClr>
              <a:buFont typeface="Arial" panose="020B0604020202020204" pitchFamily="34" charset="0"/>
              <a:buChar char="•"/>
            </a:pPr>
            <a:r>
              <a:rPr lang="en-US" sz="1990" dirty="0" smtClean="0">
                <a:latin typeface="Arial" panose="020B0604020202020204" pitchFamily="34" charset="0"/>
                <a:cs typeface="Arial" panose="020B0604020202020204" pitchFamily="34" charset="0"/>
              </a:rPr>
              <a:t>How frequently wages will be paid</a:t>
            </a:r>
          </a:p>
          <a:p>
            <a:pPr marL="519113" indent="-231775">
              <a:buClr>
                <a:srgbClr val="00B050"/>
              </a:buClr>
              <a:buFont typeface="Arial" panose="020B0604020202020204" pitchFamily="34" charset="0"/>
              <a:buChar char="•"/>
            </a:pPr>
            <a:r>
              <a:rPr lang="en-US" sz="1990" dirty="0" smtClean="0">
                <a:latin typeface="Arial" panose="020B0604020202020204" pitchFamily="34" charset="0"/>
                <a:cs typeface="Arial" panose="020B0604020202020204" pitchFamily="34" charset="0"/>
              </a:rPr>
              <a:t>What deductions will be made from wages, for example, income tax.</a:t>
            </a:r>
          </a:p>
          <a:p>
            <a:pPr marL="285750" indent="-285750">
              <a:buClr>
                <a:srgbClr val="00B050"/>
              </a:buClr>
              <a:buFont typeface="Wingdings 3" panose="05040102010807070707" pitchFamily="18" charset="2"/>
              <a:buChar char=""/>
            </a:pPr>
            <a:r>
              <a:rPr lang="en-US" sz="1990" dirty="0" smtClean="0">
                <a:latin typeface="Arial" panose="020B0604020202020204" pitchFamily="34" charset="0"/>
                <a:cs typeface="Arial" panose="020B0604020202020204" pitchFamily="34" charset="0"/>
              </a:rPr>
              <a:t>In some countries employers can pay whatever wage rate they like. If there is high unemployment or if unemployment benefits are low, workers may be offered very low wages. Workers could find it very difficult to live on these wages. Increasingly, governments are taking action against employers who pay low wages. This action often takes the form of a legal minimum wage. A minimum wage exists in parts of China, India and in the US. A minimum wage makes it illegal for an employer to pay an hourly rate below the minimum set. A legal minimum age has a number of claimed advantages and disadvantages.</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110</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8559121"/>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600" dirty="0" smtClean="0"/>
              <a:t>2.3.4 – Wage Protection</a:t>
            </a:r>
            <a:endParaRPr lang="en-GB" sz="3600" b="1" dirty="0" smtClean="0"/>
          </a:p>
        </p:txBody>
      </p:sp>
      <p:sp>
        <p:nvSpPr>
          <p:cNvPr id="8" name="Rectangle 7"/>
          <p:cNvSpPr/>
          <p:nvPr/>
        </p:nvSpPr>
        <p:spPr>
          <a:xfrm>
            <a:off x="323849" y="1159872"/>
            <a:ext cx="5976343" cy="5324535"/>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700" b="1" dirty="0" smtClean="0">
                <a:latin typeface="Arial" panose="020B0604020202020204" pitchFamily="34" charset="0"/>
                <a:cs typeface="Arial" panose="020B0604020202020204" pitchFamily="34" charset="0"/>
              </a:rPr>
              <a:t>Advantages of a Legal Minimum Wage</a:t>
            </a:r>
          </a:p>
          <a:p>
            <a:pPr marL="457200" indent="-231775">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It could prevent strong employers form exploiting unskilled workers who could not easily find other work.</a:t>
            </a:r>
          </a:p>
          <a:p>
            <a:pPr marL="457200" indent="-231775">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As many unskilled workers will be receiving higher wages, it might encourage employers to train them to make sure they are more productive.</a:t>
            </a:r>
          </a:p>
          <a:p>
            <a:pPr marL="457200" indent="-231775">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It will encourage more people to seek work. There should be fewer shortages of workers.</a:t>
            </a:r>
          </a:p>
          <a:p>
            <a:pPr marL="457200" indent="-231775">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Low paid workers will earn more and will be able to afford to spend more.</a:t>
            </a:r>
          </a:p>
          <a:p>
            <a:pPr marL="285750" indent="-285750">
              <a:buClr>
                <a:srgbClr val="00B050"/>
              </a:buClr>
              <a:buFont typeface="Wingdings 3" panose="05040102010807070707" pitchFamily="18" charset="2"/>
              <a:buChar char=""/>
            </a:pPr>
            <a:r>
              <a:rPr lang="en-US" sz="1700" b="1" dirty="0" smtClean="0">
                <a:latin typeface="Arial" panose="020B0604020202020204" pitchFamily="34" charset="0"/>
                <a:cs typeface="Arial" panose="020B0604020202020204" pitchFamily="34" charset="0"/>
              </a:rPr>
              <a:t>Disadvantages </a:t>
            </a:r>
            <a:r>
              <a:rPr lang="en-US" sz="1700" b="1" dirty="0">
                <a:latin typeface="Arial" panose="020B0604020202020204" pitchFamily="34" charset="0"/>
                <a:cs typeface="Arial" panose="020B0604020202020204" pitchFamily="34" charset="0"/>
              </a:rPr>
              <a:t>of a Legal Minimum Wage</a:t>
            </a:r>
          </a:p>
          <a:p>
            <a:pPr marL="457200" indent="-231775">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It increases business costs which will force them to increase prices.</a:t>
            </a:r>
          </a:p>
          <a:p>
            <a:pPr marL="457200" indent="-231775">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Some employers will not be able to afford these wage rates. They may make workers redundant instead. Unemployment may rise.</a:t>
            </a:r>
          </a:p>
          <a:p>
            <a:pPr marL="457200" indent="-231775">
              <a:buClr>
                <a:srgbClr val="00B050"/>
              </a:buClr>
              <a:buFont typeface="Arial" panose="020B0604020202020204" pitchFamily="34" charset="0"/>
              <a:buChar char="•"/>
            </a:pPr>
            <a:r>
              <a:rPr lang="en-US" sz="1700" dirty="0" smtClean="0">
                <a:latin typeface="Arial" panose="020B0604020202020204" pitchFamily="34" charset="0"/>
                <a:cs typeface="Arial" panose="020B0604020202020204" pitchFamily="34" charset="0"/>
              </a:rPr>
              <a:t>Other workers receiving just above the minimum wage level may ask for higher wages to keep the same differential between themselves and lower paid workers. Business costs will increase.</a:t>
            </a:r>
            <a:endParaRPr lang="en-US" sz="1700" dirty="0">
              <a:latin typeface="Arial" panose="020B0604020202020204" pitchFamily="34" charset="0"/>
              <a:cs typeface="Arial" panose="020B0604020202020204" pitchFamily="34" charset="0"/>
            </a:endParaRP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110</a:t>
            </a:r>
            <a:endParaRPr lang="en-GB" sz="2000" b="1" dirty="0">
              <a:latin typeface="Arial" panose="020B0604020202020204" pitchFamily="34" charset="0"/>
              <a:cs typeface="Arial" panose="020B0604020202020204" pitchFamily="34" charset="0"/>
            </a:endParaRPr>
          </a:p>
        </p:txBody>
      </p:sp>
      <p:pic>
        <p:nvPicPr>
          <p:cNvPr id="2" name="Picture 1">
            <a:hlinkClick r:id="rId3"/>
          </p:cNvPr>
          <p:cNvPicPr>
            <a:picLocks noChangeAspect="1"/>
          </p:cNvPicPr>
          <p:nvPr/>
        </p:nvPicPr>
        <p:blipFill rotWithShape="1">
          <a:blip r:embed="rId4"/>
          <a:srcRect l="7194" t="18703" r="36909" b="16329"/>
          <a:stretch/>
        </p:blipFill>
        <p:spPr>
          <a:xfrm>
            <a:off x="6157564" y="1159872"/>
            <a:ext cx="2590900" cy="1693064"/>
          </a:xfrm>
          <a:prstGeom prst="rect">
            <a:avLst/>
          </a:prstGeom>
          <a:noFill/>
          <a:effectLst>
            <a:outerShdw blurRad="114300" dist="38100" dir="2700000" sx="103000" sy="103000" algn="tl" rotWithShape="0">
              <a:prstClr val="black">
                <a:alpha val="40000"/>
              </a:prstClr>
            </a:outerShdw>
          </a:effectLst>
        </p:spPr>
      </p:pic>
      <p:pic>
        <p:nvPicPr>
          <p:cNvPr id="4098" name="Picture 2" descr="http://www.publicpolicy.ie/wp-content/uploads/image002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5816" y="5013176"/>
            <a:ext cx="2592648" cy="1513546"/>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descr="http://static2.businessinsider.com/image/52124706ecad041e39000028/heres-how-americas-minimum-wage-stacks-up-against-countries-like-india-russia-greece-and-france.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55817" y="2960072"/>
            <a:ext cx="2615468" cy="1960731"/>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8410489"/>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900" dirty="0" smtClean="0"/>
              <a:t>2.3.4 – Worker Training and Conditions - Activity</a:t>
            </a:r>
            <a:endParaRPr lang="en-GB" sz="2900" b="1" dirty="0" smtClean="0"/>
          </a:p>
        </p:txBody>
      </p:sp>
      <p:sp>
        <p:nvSpPr>
          <p:cNvPr id="8" name="Rectangle 7"/>
          <p:cNvSpPr/>
          <p:nvPr/>
        </p:nvSpPr>
        <p:spPr>
          <a:xfrm>
            <a:off x="323849" y="1159872"/>
            <a:ext cx="8424615" cy="5509200"/>
          </a:xfrm>
          <a:prstGeom prst="rect">
            <a:avLst/>
          </a:prstGeom>
        </p:spPr>
        <p:txBody>
          <a:bodyPr wrap="square">
            <a:spAutoFit/>
          </a:bodyPr>
          <a:lstStyle/>
          <a:p>
            <a:pPr>
              <a:buClr>
                <a:srgbClr val="00B050"/>
              </a:buClr>
            </a:pPr>
            <a:r>
              <a:rPr lang="en-US" sz="1600" b="1" dirty="0" smtClean="0">
                <a:solidFill>
                  <a:srgbClr val="F53939"/>
                </a:solidFill>
                <a:latin typeface="Arial" panose="020B0604020202020204" pitchFamily="34" charset="0"/>
                <a:cs typeface="Arial" panose="020B0604020202020204" pitchFamily="34" charset="0"/>
              </a:rPr>
              <a:t>Activity 8.9</a:t>
            </a:r>
          </a:p>
          <a:p>
            <a:pPr marL="285750" indent="-285750">
              <a:buClr>
                <a:srgbClr val="00B050"/>
              </a:buClr>
              <a:buFont typeface="Wingdings 3" panose="05040102010807070707" pitchFamily="18" charset="2"/>
              <a:buChar char=""/>
            </a:pPr>
            <a:r>
              <a:rPr lang="en-US" sz="1600" dirty="0" smtClean="0">
                <a:solidFill>
                  <a:srgbClr val="F53939"/>
                </a:solidFill>
                <a:latin typeface="Arial" panose="020B0604020202020204" pitchFamily="34" charset="0"/>
                <a:cs typeface="Arial" panose="020B0604020202020204" pitchFamily="34" charset="0"/>
              </a:rPr>
              <a:t>Consider the way in which Ithar Mumaran was treated by her employer.</a:t>
            </a:r>
          </a:p>
          <a:p>
            <a:pPr marL="285750" indent="-285750">
              <a:buClr>
                <a:srgbClr val="00B050"/>
              </a:buClr>
              <a:buFont typeface="Wingdings 3" panose="05040102010807070707" pitchFamily="18" charset="2"/>
              <a:buChar char=""/>
            </a:pPr>
            <a:r>
              <a:rPr lang="en-US" sz="1600" dirty="0" smtClean="0">
                <a:solidFill>
                  <a:srgbClr val="F53939"/>
                </a:solidFill>
                <a:latin typeface="Arial" panose="020B0604020202020204" pitchFamily="34" charset="0"/>
                <a:cs typeface="Arial" panose="020B0604020202020204" pitchFamily="34" charset="0"/>
              </a:rPr>
              <a:t>She applied for a job as a machine operator in a radio assembly factory. The employer offered her the job and said that her contract of employment would be sent to her after one month’s trial. After one month, Ithar received her wages but was surprised to see that her wage rate was much less than expected. She was also earning much less than other workers doing the same work. There had been several deductions from her wages which she did not understand. She did not receive a contract of employment as had been promised.</a:t>
            </a:r>
          </a:p>
          <a:p>
            <a:pPr marL="285750" indent="-285750">
              <a:buClr>
                <a:srgbClr val="00B050"/>
              </a:buClr>
              <a:buFont typeface="Wingdings 3" panose="05040102010807070707" pitchFamily="18" charset="2"/>
              <a:buChar char=""/>
            </a:pPr>
            <a:r>
              <a:rPr lang="en-US" sz="1600" dirty="0" smtClean="0">
                <a:solidFill>
                  <a:srgbClr val="F53939"/>
                </a:solidFill>
                <a:latin typeface="Arial" panose="020B0604020202020204" pitchFamily="34" charset="0"/>
                <a:cs typeface="Arial" panose="020B0604020202020204" pitchFamily="34" charset="0"/>
              </a:rPr>
              <a:t>Ithar had complained to her supervisor that there were some loose electrical wires on her machine but no action had been taken. She worked 10-hour shifts with only one break. Ithar decided to join a trade union but when the manager heard about this he called her into his office. He told her that her work was unsatisfactory and she was no longer required. Ithar was very upset about the way she had been treated, She asked for your advice, as her legal adviser, on what she should do.</a:t>
            </a:r>
          </a:p>
          <a:p>
            <a:pPr marL="635000" indent="-342900">
              <a:buClr>
                <a:srgbClr val="00B050"/>
              </a:buClr>
              <a:buFont typeface="+mj-lt"/>
              <a:buAutoNum type="alphaLcParenR"/>
            </a:pPr>
            <a:r>
              <a:rPr lang="en-US" sz="1600" dirty="0" smtClean="0">
                <a:solidFill>
                  <a:srgbClr val="F53939"/>
                </a:solidFill>
                <a:latin typeface="Arial" panose="020B0604020202020204" pitchFamily="34" charset="0"/>
                <a:cs typeface="Arial" panose="020B0604020202020204" pitchFamily="34" charset="0"/>
              </a:rPr>
              <a:t>Do you think that Ithar has been badly treated by her employer? Give reasons for your answer.</a:t>
            </a:r>
          </a:p>
          <a:p>
            <a:pPr marL="635000" indent="-342900">
              <a:buClr>
                <a:srgbClr val="00B050"/>
              </a:buClr>
              <a:buFont typeface="+mj-lt"/>
              <a:buAutoNum type="alphaLcParenR"/>
            </a:pPr>
            <a:r>
              <a:rPr lang="en-US" sz="1600" dirty="0" smtClean="0">
                <a:solidFill>
                  <a:srgbClr val="F53939"/>
                </a:solidFill>
                <a:latin typeface="Arial" panose="020B0604020202020204" pitchFamily="34" charset="0"/>
                <a:cs typeface="Arial" panose="020B0604020202020204" pitchFamily="34" charset="0"/>
              </a:rPr>
              <a:t>As Ithar’s legal advisor, write a letter to the manager of the factory where she used to work. Explain to the manager all of the points of law which you think the manager has broken.</a:t>
            </a:r>
          </a:p>
          <a:p>
            <a:pPr marL="635000" indent="-342900">
              <a:buClr>
                <a:srgbClr val="00B050"/>
              </a:buClr>
              <a:buFont typeface="+mj-lt"/>
              <a:buAutoNum type="alphaLcParenR"/>
            </a:pPr>
            <a:r>
              <a:rPr lang="en-US" sz="1600" dirty="0" smtClean="0">
                <a:solidFill>
                  <a:srgbClr val="F53939"/>
                </a:solidFill>
                <a:latin typeface="Arial" panose="020B0604020202020204" pitchFamily="34" charset="0"/>
                <a:cs typeface="Arial" panose="020B0604020202020204" pitchFamily="34" charset="0"/>
              </a:rPr>
              <a:t>What might be the advantages and disadvantages to employers from treating their staff well.</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111</a:t>
            </a:r>
            <a:endParaRPr lang="en-GB"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57757404"/>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900" dirty="0" smtClean="0"/>
              <a:t>2.3 – International Focus – Kenyan Airways</a:t>
            </a:r>
            <a:endParaRPr lang="en-GB" sz="2900" b="1" dirty="0" smtClean="0"/>
          </a:p>
        </p:txBody>
      </p:sp>
      <p:sp>
        <p:nvSpPr>
          <p:cNvPr id="8" name="Rectangle 7"/>
          <p:cNvSpPr/>
          <p:nvPr/>
        </p:nvSpPr>
        <p:spPr>
          <a:xfrm>
            <a:off x="323849" y="1159872"/>
            <a:ext cx="6480399" cy="5570756"/>
          </a:xfrm>
          <a:prstGeom prst="rect">
            <a:avLst/>
          </a:prstGeom>
        </p:spPr>
        <p:txBody>
          <a:bodyPr wrap="square">
            <a:spAutoFit/>
          </a:bodyPr>
          <a:lstStyle/>
          <a:p>
            <a:pPr>
              <a:buClr>
                <a:srgbClr val="00B050"/>
              </a:buClr>
            </a:pPr>
            <a:r>
              <a:rPr lang="en-US" sz="1780" b="1" dirty="0" smtClean="0">
                <a:solidFill>
                  <a:srgbClr val="F53939"/>
                </a:solidFill>
                <a:latin typeface="Arial" panose="020B0604020202020204" pitchFamily="34" charset="0"/>
                <a:cs typeface="Arial" panose="020B0604020202020204" pitchFamily="34" charset="0"/>
              </a:rPr>
              <a:t>International Business in Focus – Kenya Airways</a:t>
            </a:r>
          </a:p>
          <a:p>
            <a:pPr marL="285750" indent="-285750">
              <a:buClr>
                <a:srgbClr val="00B050"/>
              </a:buClr>
              <a:buFont typeface="Wingdings 3" panose="05040102010807070707" pitchFamily="18" charset="2"/>
              <a:buChar char=""/>
            </a:pPr>
            <a:r>
              <a:rPr lang="en-US" sz="1780" dirty="0" smtClean="0">
                <a:solidFill>
                  <a:srgbClr val="F53939"/>
                </a:solidFill>
                <a:latin typeface="Arial" panose="020B0604020202020204" pitchFamily="34" charset="0"/>
                <a:cs typeface="Arial" panose="020B0604020202020204" pitchFamily="34" charset="0"/>
              </a:rPr>
              <a:t>Kenya Airways has sent 40 newly recruited cabin crew for training in Egypt. It was said that, ‘The Institute in Cairo is one of the cheapest but offers high quality training.’ The training was needed as part of an expansion program at Kenyan Airways. The expansion is in long-haul routes into Asia and training new bilingual staff is required in addition </a:t>
            </a:r>
            <a:br>
              <a:rPr lang="en-US" sz="1780" dirty="0" smtClean="0">
                <a:solidFill>
                  <a:srgbClr val="F53939"/>
                </a:solidFill>
                <a:latin typeface="Arial" panose="020B0604020202020204" pitchFamily="34" charset="0"/>
                <a:cs typeface="Arial" panose="020B0604020202020204" pitchFamily="34" charset="0"/>
              </a:rPr>
            </a:br>
            <a:r>
              <a:rPr lang="en-US" sz="1780" dirty="0" smtClean="0">
                <a:solidFill>
                  <a:srgbClr val="F53939"/>
                </a:solidFill>
                <a:latin typeface="Arial" panose="020B0604020202020204" pitchFamily="34" charset="0"/>
                <a:cs typeface="Arial" panose="020B0604020202020204" pitchFamily="34" charset="0"/>
              </a:rPr>
              <a:t>to increased numbers of cabin crew. The airline looked abroad, as their domestic training facilities are overstretched. </a:t>
            </a:r>
          </a:p>
          <a:p>
            <a:pPr marL="285750" indent="-285750">
              <a:buClr>
                <a:srgbClr val="00B050"/>
              </a:buClr>
              <a:buFont typeface="Wingdings 3" panose="05040102010807070707" pitchFamily="18" charset="2"/>
              <a:buChar char=""/>
            </a:pPr>
            <a:r>
              <a:rPr lang="en-US" sz="1780" dirty="0" smtClean="0">
                <a:solidFill>
                  <a:srgbClr val="F53939"/>
                </a:solidFill>
                <a:latin typeface="Arial" panose="020B0604020202020204" pitchFamily="34" charset="0"/>
                <a:cs typeface="Arial" panose="020B0604020202020204" pitchFamily="34" charset="0"/>
              </a:rPr>
              <a:t>The recruitment and selection process used by Kenyan Airways for its cabin crew is very extensive. ‘We are determined to offer the best standards of in-flight service’ said the Operations Manager.</a:t>
            </a:r>
          </a:p>
          <a:p>
            <a:pPr>
              <a:buClr>
                <a:srgbClr val="00B050"/>
              </a:buClr>
            </a:pPr>
            <a:r>
              <a:rPr lang="en-US" sz="1780" b="1" dirty="0" smtClean="0">
                <a:solidFill>
                  <a:srgbClr val="F53939"/>
                </a:solidFill>
                <a:latin typeface="Arial" panose="020B0604020202020204" pitchFamily="34" charset="0"/>
                <a:cs typeface="Arial" panose="020B0604020202020204" pitchFamily="34" charset="0"/>
              </a:rPr>
              <a:t>Discussion Points</a:t>
            </a:r>
          </a:p>
          <a:p>
            <a:pPr marL="520700" indent="-292100">
              <a:buClr>
                <a:srgbClr val="00B050"/>
              </a:buClr>
              <a:buFont typeface="+mj-lt"/>
              <a:buAutoNum type="alphaLcParenR"/>
            </a:pPr>
            <a:r>
              <a:rPr lang="en-US" sz="1780" dirty="0" smtClean="0">
                <a:solidFill>
                  <a:srgbClr val="F53939"/>
                </a:solidFill>
                <a:latin typeface="Arial" panose="020B0604020202020204" pitchFamily="34" charset="0"/>
                <a:cs typeface="Arial" panose="020B0604020202020204" pitchFamily="34" charset="0"/>
              </a:rPr>
              <a:t>Why is high quality training important to Kenya Airways?</a:t>
            </a:r>
          </a:p>
          <a:p>
            <a:pPr marL="520700" indent="-292100">
              <a:buClr>
                <a:srgbClr val="00B050"/>
              </a:buClr>
              <a:buFont typeface="+mj-lt"/>
              <a:buAutoNum type="alphaLcParenR"/>
            </a:pPr>
            <a:r>
              <a:rPr lang="en-US" sz="1780" dirty="0" smtClean="0">
                <a:solidFill>
                  <a:srgbClr val="F53939"/>
                </a:solidFill>
                <a:latin typeface="Arial" panose="020B0604020202020204" pitchFamily="34" charset="0"/>
                <a:cs typeface="Arial" panose="020B0604020202020204" pitchFamily="34" charset="0"/>
              </a:rPr>
              <a:t>Why do you think that Kenyan Airways did not use on-the-job training for the cabin crew?</a:t>
            </a:r>
          </a:p>
          <a:p>
            <a:pPr marL="520700" indent="-292100">
              <a:buClr>
                <a:srgbClr val="00B050"/>
              </a:buClr>
              <a:buFont typeface="+mj-lt"/>
              <a:buAutoNum type="alphaLcParenR"/>
            </a:pPr>
            <a:r>
              <a:rPr lang="en-US" sz="1780" dirty="0" smtClean="0">
                <a:solidFill>
                  <a:srgbClr val="F53939"/>
                </a:solidFill>
                <a:latin typeface="Arial" panose="020B0604020202020204" pitchFamily="34" charset="0"/>
                <a:cs typeface="Arial" panose="020B0604020202020204" pitchFamily="34" charset="0"/>
              </a:rPr>
              <a:t>Suggest ways in which </a:t>
            </a:r>
            <a:r>
              <a:rPr lang="en-US" sz="1780" dirty="0">
                <a:solidFill>
                  <a:srgbClr val="F53939"/>
                </a:solidFill>
                <a:latin typeface="Arial" panose="020B0604020202020204" pitchFamily="34" charset="0"/>
                <a:cs typeface="Arial" panose="020B0604020202020204" pitchFamily="34" charset="0"/>
              </a:rPr>
              <a:t>Kenyan </a:t>
            </a:r>
            <a:r>
              <a:rPr lang="en-US" sz="1780" dirty="0" smtClean="0">
                <a:solidFill>
                  <a:srgbClr val="F53939"/>
                </a:solidFill>
                <a:latin typeface="Arial" panose="020B0604020202020204" pitchFamily="34" charset="0"/>
                <a:cs typeface="Arial" panose="020B0604020202020204" pitchFamily="34" charset="0"/>
              </a:rPr>
              <a:t>Airways could recruit </a:t>
            </a:r>
            <a:br>
              <a:rPr lang="en-US" sz="1780" dirty="0" smtClean="0">
                <a:solidFill>
                  <a:srgbClr val="F53939"/>
                </a:solidFill>
                <a:latin typeface="Arial" panose="020B0604020202020204" pitchFamily="34" charset="0"/>
                <a:cs typeface="Arial" panose="020B0604020202020204" pitchFamily="34" charset="0"/>
              </a:rPr>
            </a:br>
            <a:r>
              <a:rPr lang="en-US" sz="1780" dirty="0" smtClean="0">
                <a:solidFill>
                  <a:srgbClr val="F53939"/>
                </a:solidFill>
                <a:latin typeface="Arial" panose="020B0604020202020204" pitchFamily="34" charset="0"/>
                <a:cs typeface="Arial" panose="020B0604020202020204" pitchFamily="34" charset="0"/>
              </a:rPr>
              <a:t>and select appropriate workers as cabin crew?</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111</a:t>
            </a:r>
            <a:endParaRPr lang="en-GB" sz="2000" b="1" dirty="0">
              <a:latin typeface="Arial" panose="020B0604020202020204" pitchFamily="34" charset="0"/>
              <a:cs typeface="Arial" panose="020B0604020202020204" pitchFamily="34" charset="0"/>
            </a:endParaRPr>
          </a:p>
        </p:txBody>
      </p:sp>
      <p:pic>
        <p:nvPicPr>
          <p:cNvPr id="7170" name="Picture 2" descr="http://thedesignair.files.wordpress.com/2014/01/kenya-airways-787-exterio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186723"/>
            <a:ext cx="1978236" cy="1110725"/>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2" name="Picture 4" descr="http://2.bp.blogspot.com/-RgDv8xAO7Tk/VC5B1ZDkEsI/AAAAAAAAAsM/jlaGDaUgmZg/s1600/Capt%2BKokicrew.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0483" y="4935892"/>
            <a:ext cx="2031999" cy="1611232"/>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4" name="Picture 6" descr="https://i.ytimg.com/vi/eCVZjLbhOck/hqdefault.jpg"/>
          <p:cNvPicPr>
            <a:picLocks noChangeAspect="1" noChangeArrowheads="1"/>
          </p:cNvPicPr>
          <p:nvPr/>
        </p:nvPicPr>
        <p:blipFill rotWithShape="1">
          <a:blip r:embed="rId5">
            <a:extLst>
              <a:ext uri="{28A0092B-C50C-407E-A947-70E740481C1C}">
                <a14:useLocalDpi xmlns:a14="http://schemas.microsoft.com/office/drawing/2010/main" val="0"/>
              </a:ext>
            </a:extLst>
          </a:blip>
          <a:srcRect t="11881" b="12521"/>
          <a:stretch/>
        </p:blipFill>
        <p:spPr bwMode="auto">
          <a:xfrm>
            <a:off x="6750484" y="2420888"/>
            <a:ext cx="2031999" cy="1152128"/>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176" name="Picture 8" descr="https://i.ytimg.com/vi/4PYAWGgtO_I/hqdefault.jpg"/>
          <p:cNvPicPr>
            <a:picLocks noChangeAspect="1" noChangeArrowheads="1"/>
          </p:cNvPicPr>
          <p:nvPr/>
        </p:nvPicPr>
        <p:blipFill rotWithShape="1">
          <a:blip r:embed="rId6">
            <a:extLst>
              <a:ext uri="{28A0092B-C50C-407E-A947-70E740481C1C}">
                <a14:useLocalDpi xmlns:a14="http://schemas.microsoft.com/office/drawing/2010/main" val="0"/>
              </a:ext>
            </a:extLst>
          </a:blip>
          <a:srcRect l="3674" t="15711" r="3403" b="14989"/>
          <a:stretch/>
        </p:blipFill>
        <p:spPr bwMode="auto">
          <a:xfrm>
            <a:off x="6750482" y="3659499"/>
            <a:ext cx="2033985" cy="1137653"/>
          </a:xfrm>
          <a:prstGeom prst="rect">
            <a:avLst/>
          </a:prstGeom>
          <a:noFill/>
          <a:effectLst>
            <a:outerShdw blurRad="114300" dist="38100" dir="2700000" sx="103000" sy="103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536126"/>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600" dirty="0" smtClean="0"/>
              <a:t>2.3 – Exam Styles Questions – Paper 1</a:t>
            </a:r>
            <a:endParaRPr lang="en-GB" sz="3600" b="1" dirty="0" smtClean="0"/>
          </a:p>
        </p:txBody>
      </p:sp>
      <p:sp>
        <p:nvSpPr>
          <p:cNvPr id="8" name="Rectangle 7"/>
          <p:cNvSpPr/>
          <p:nvPr/>
        </p:nvSpPr>
        <p:spPr>
          <a:xfrm>
            <a:off x="323849" y="1155809"/>
            <a:ext cx="8496623" cy="5324535"/>
          </a:xfrm>
          <a:prstGeom prst="rect">
            <a:avLst/>
          </a:prstGeom>
        </p:spPr>
        <p:txBody>
          <a:bodyPr wrap="square">
            <a:spAutoFit/>
          </a:bodyPr>
          <a:lstStyle/>
          <a:p>
            <a:pPr>
              <a:buClr>
                <a:srgbClr val="00B050"/>
              </a:buClr>
            </a:pPr>
            <a:r>
              <a:rPr lang="en-US" sz="2000" b="1" dirty="0" smtClean="0">
                <a:solidFill>
                  <a:srgbClr val="FF0000"/>
                </a:solidFill>
                <a:latin typeface="Calibri" panose="020F0502020204030204" pitchFamily="34" charset="0"/>
              </a:rPr>
              <a:t>Unit 02 - Exam Styles Questions – Paper 1</a:t>
            </a:r>
          </a:p>
          <a:p>
            <a:pPr marL="349250" indent="-349250">
              <a:buClr>
                <a:srgbClr val="00B050"/>
              </a:buClr>
              <a:buFont typeface="+mj-lt"/>
              <a:buAutoNum type="arabicPeriod"/>
            </a:pPr>
            <a:r>
              <a:rPr lang="en-US" sz="2000" dirty="0" smtClean="0">
                <a:solidFill>
                  <a:srgbClr val="FF0000"/>
                </a:solidFill>
                <a:latin typeface="Calibri" panose="020F0502020204030204" pitchFamily="34" charset="0"/>
              </a:rPr>
              <a:t>Sarah owns a business which manufactures musical instruments. There has been an increase in sales and profits over the last 2 years but there has been a fall in demand for some products. She employs 50 skilled production workers. She wants to recruit 5 more factory workers to make pianos but needs fewer workers to make violins. She intends to carry out a job analysis for the factory workers who make pianos. Sarah uses on-the-job training for new workers joining the business.</a:t>
            </a:r>
          </a:p>
          <a:p>
            <a:pPr marL="685800" indent="-349250">
              <a:buClr>
                <a:srgbClr val="00B050"/>
              </a:buClr>
              <a:buFont typeface="+mj-lt"/>
              <a:buAutoNum type="alphaLcParenR"/>
            </a:pPr>
            <a:r>
              <a:rPr lang="en-US" sz="2000" dirty="0" smtClean="0">
                <a:solidFill>
                  <a:srgbClr val="FF0000"/>
                </a:solidFill>
                <a:latin typeface="Calibri" panose="020F0502020204030204" pitchFamily="34" charset="0"/>
              </a:rPr>
              <a:t>What is meant by a ‘job analysis’?	[2]</a:t>
            </a:r>
          </a:p>
          <a:p>
            <a:pPr marL="685800" indent="-349250">
              <a:buClr>
                <a:srgbClr val="00B050"/>
              </a:buClr>
              <a:buFont typeface="+mj-lt"/>
              <a:buAutoNum type="alphaLcParenR"/>
            </a:pPr>
            <a:r>
              <a:rPr lang="en-US" sz="2000" dirty="0" smtClean="0">
                <a:solidFill>
                  <a:srgbClr val="FF0000"/>
                </a:solidFill>
                <a:latin typeface="Calibri" panose="020F0502020204030204" pitchFamily="34" charset="0"/>
              </a:rPr>
              <a:t>Identify </a:t>
            </a:r>
            <a:r>
              <a:rPr lang="en-US" sz="2000" b="1" dirty="0" smtClean="0">
                <a:solidFill>
                  <a:srgbClr val="FF0000"/>
                </a:solidFill>
                <a:latin typeface="Calibri" panose="020F0502020204030204" pitchFamily="34" charset="0"/>
              </a:rPr>
              <a:t>two</a:t>
            </a:r>
            <a:r>
              <a:rPr lang="en-US" sz="2000" dirty="0" smtClean="0">
                <a:solidFill>
                  <a:srgbClr val="FF0000"/>
                </a:solidFill>
                <a:latin typeface="Calibri" panose="020F0502020204030204" pitchFamily="34" charset="0"/>
              </a:rPr>
              <a:t> examples of suitable places Sarah could advertise the vacancies.	[2]</a:t>
            </a:r>
          </a:p>
          <a:p>
            <a:pPr marL="685800" indent="-349250">
              <a:buClr>
                <a:srgbClr val="00B050"/>
              </a:buClr>
              <a:buFont typeface="+mj-lt"/>
              <a:buAutoNum type="alphaLcParenR"/>
            </a:pPr>
            <a:r>
              <a:rPr lang="en-US" sz="2000" dirty="0" smtClean="0">
                <a:solidFill>
                  <a:srgbClr val="FF0000"/>
                </a:solidFill>
                <a:latin typeface="Calibri" panose="020F0502020204030204" pitchFamily="34" charset="0"/>
              </a:rPr>
              <a:t>Identify </a:t>
            </a:r>
            <a:r>
              <a:rPr lang="en-US" sz="2000" b="1" dirty="0" smtClean="0">
                <a:solidFill>
                  <a:srgbClr val="FF0000"/>
                </a:solidFill>
                <a:latin typeface="Calibri" panose="020F0502020204030204" pitchFamily="34" charset="0"/>
              </a:rPr>
              <a:t>two</a:t>
            </a:r>
            <a:r>
              <a:rPr lang="en-US" sz="2000" dirty="0" smtClean="0">
                <a:solidFill>
                  <a:srgbClr val="FF0000"/>
                </a:solidFill>
                <a:latin typeface="Calibri" panose="020F0502020204030204" pitchFamily="34" charset="0"/>
              </a:rPr>
              <a:t> </a:t>
            </a:r>
            <a:r>
              <a:rPr lang="en-US" sz="2000" dirty="0">
                <a:solidFill>
                  <a:srgbClr val="FF0000"/>
                </a:solidFill>
                <a:latin typeface="Calibri" panose="020F0502020204030204" pitchFamily="34" charset="0"/>
              </a:rPr>
              <a:t>q</a:t>
            </a:r>
            <a:r>
              <a:rPr lang="en-US" sz="2000" dirty="0" smtClean="0">
                <a:solidFill>
                  <a:srgbClr val="FF0000"/>
                </a:solidFill>
                <a:latin typeface="Calibri" panose="020F0502020204030204" pitchFamily="34" charset="0"/>
              </a:rPr>
              <a:t>uestions which Sarah could ask the job applicants at interview. Explain why each question is asked.	[4]</a:t>
            </a:r>
          </a:p>
          <a:p>
            <a:pPr marL="685800" indent="-349250">
              <a:buClr>
                <a:srgbClr val="00B050"/>
              </a:buClr>
              <a:buFont typeface="+mj-lt"/>
              <a:buAutoNum type="alphaLcParenR"/>
            </a:pPr>
            <a:r>
              <a:rPr lang="en-US" sz="2000" dirty="0" smtClean="0">
                <a:solidFill>
                  <a:srgbClr val="FF0000"/>
                </a:solidFill>
                <a:latin typeface="Calibri" panose="020F0502020204030204" pitchFamily="34" charset="0"/>
              </a:rPr>
              <a:t>Identify and explain </a:t>
            </a:r>
            <a:r>
              <a:rPr lang="en-US" sz="2000" b="1" dirty="0" smtClean="0">
                <a:solidFill>
                  <a:srgbClr val="FF0000"/>
                </a:solidFill>
                <a:latin typeface="Calibri" panose="020F0502020204030204" pitchFamily="34" charset="0"/>
              </a:rPr>
              <a:t>two </a:t>
            </a:r>
            <a:r>
              <a:rPr lang="en-US" sz="2000" dirty="0" smtClean="0">
                <a:solidFill>
                  <a:srgbClr val="FF0000"/>
                </a:solidFill>
                <a:latin typeface="Calibri" panose="020F0502020204030204" pitchFamily="34" charset="0"/>
              </a:rPr>
              <a:t>advantages of on-the-job training for the business.	[6]</a:t>
            </a:r>
          </a:p>
          <a:p>
            <a:pPr marL="685800" indent="-349250">
              <a:buClr>
                <a:srgbClr val="00B050"/>
              </a:buClr>
              <a:buFont typeface="+mj-lt"/>
              <a:buAutoNum type="alphaLcParenR"/>
            </a:pPr>
            <a:r>
              <a:rPr lang="en-US" sz="2000" dirty="0" smtClean="0">
                <a:solidFill>
                  <a:srgbClr val="FF0000"/>
                </a:solidFill>
                <a:latin typeface="Calibri" panose="020F0502020204030204" pitchFamily="34" charset="0"/>
              </a:rPr>
              <a:t>Sarah needs fewer skilled workers to make violins. What do you think Sarah should do? Justify your answer.	[6]</a:t>
            </a:r>
          </a:p>
        </p:txBody>
      </p:sp>
      <p:sp>
        <p:nvSpPr>
          <p:cNvPr id="6" name="Round Same Side Corner Rectangle 5">
            <a:hlinkClick r:id="" action="ppaction://noaction"/>
          </p:cNvPr>
          <p:cNvSpPr/>
          <p:nvPr/>
        </p:nvSpPr>
        <p:spPr>
          <a:xfrm>
            <a:off x="6300192" y="695546"/>
            <a:ext cx="720080"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112</a:t>
            </a:r>
            <a:endParaRPr lang="en-GB" sz="2000" b="1" dirty="0">
              <a:latin typeface="Arial" panose="020B0604020202020204" pitchFamily="34" charset="0"/>
              <a:cs typeface="Arial" panose="020B0604020202020204" pitchFamily="34" charset="0"/>
            </a:endParaRPr>
          </a:p>
        </p:txBody>
      </p:sp>
      <p:sp>
        <p:nvSpPr>
          <p:cNvPr id="7" name="TextBox 6">
            <a:hlinkClick r:id="rId3" action="ppaction://hlinkfile"/>
          </p:cNvPr>
          <p:cNvSpPr txBox="1"/>
          <p:nvPr/>
        </p:nvSpPr>
        <p:spPr>
          <a:xfrm>
            <a:off x="8460432" y="5877272"/>
            <a:ext cx="360040"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254514562"/>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600" dirty="0" smtClean="0"/>
              <a:t>2.2 – Exam Styles Questions – Paper 1</a:t>
            </a:r>
            <a:endParaRPr lang="en-GB" sz="3600" b="1" dirty="0" smtClean="0"/>
          </a:p>
        </p:txBody>
      </p:sp>
      <p:sp>
        <p:nvSpPr>
          <p:cNvPr id="8" name="Rectangle 7"/>
          <p:cNvSpPr/>
          <p:nvPr/>
        </p:nvSpPr>
        <p:spPr>
          <a:xfrm>
            <a:off x="323849" y="1155809"/>
            <a:ext cx="8496623" cy="5509200"/>
          </a:xfrm>
          <a:prstGeom prst="rect">
            <a:avLst/>
          </a:prstGeom>
        </p:spPr>
        <p:txBody>
          <a:bodyPr wrap="square">
            <a:spAutoFit/>
          </a:bodyPr>
          <a:lstStyle/>
          <a:p>
            <a:pPr>
              <a:buClr>
                <a:srgbClr val="00B050"/>
              </a:buClr>
            </a:pPr>
            <a:r>
              <a:rPr lang="en-US" sz="2200" b="1" dirty="0" smtClean="0">
                <a:solidFill>
                  <a:srgbClr val="FF0000"/>
                </a:solidFill>
                <a:latin typeface="Calibri" panose="020F0502020204030204" pitchFamily="34" charset="0"/>
              </a:rPr>
              <a:t>Unit 02 - Exam Styles Questions – Paper 1</a:t>
            </a:r>
          </a:p>
          <a:p>
            <a:pPr marL="457200" indent="-457200">
              <a:buClr>
                <a:srgbClr val="00B050"/>
              </a:buClr>
              <a:buFont typeface="+mj-lt"/>
              <a:buAutoNum type="arabicPeriod" startAt="2"/>
            </a:pPr>
            <a:r>
              <a:rPr lang="en-US" sz="2200" dirty="0" smtClean="0">
                <a:solidFill>
                  <a:srgbClr val="FF0000"/>
                </a:solidFill>
                <a:latin typeface="Calibri" panose="020F0502020204030204" pitchFamily="34" charset="0"/>
              </a:rPr>
              <a:t>Mr. Patel owns an insurance company. He advises clients and finds insurance policies for customers and a fee is paid for his services. He employs ten well-qualified workers. His business needs to recruit an extra 5 well-qualified workers and will need to draw up a job description and job specification. Mr. Patel intends to external recruitment to recruit these workers.</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What is meant by a ‘job description’?	[2]</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Identify </a:t>
            </a:r>
            <a:r>
              <a:rPr lang="en-US" sz="2200" b="1" dirty="0" smtClean="0">
                <a:solidFill>
                  <a:srgbClr val="FF0000"/>
                </a:solidFill>
                <a:latin typeface="Calibri" panose="020F0502020204030204" pitchFamily="34" charset="0"/>
              </a:rPr>
              <a:t>two</a:t>
            </a:r>
            <a:r>
              <a:rPr lang="en-US" sz="2200" dirty="0" smtClean="0">
                <a:solidFill>
                  <a:srgbClr val="FF0000"/>
                </a:solidFill>
                <a:latin typeface="Calibri" panose="020F0502020204030204" pitchFamily="34" charset="0"/>
              </a:rPr>
              <a:t> examples of requirements he might put in a job specification.	[2]</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Identify and explain </a:t>
            </a:r>
            <a:r>
              <a:rPr lang="en-US" sz="2200" b="1" dirty="0">
                <a:solidFill>
                  <a:srgbClr val="FF0000"/>
                </a:solidFill>
                <a:latin typeface="Calibri" panose="020F0502020204030204" pitchFamily="34" charset="0"/>
              </a:rPr>
              <a:t>two</a:t>
            </a:r>
            <a:r>
              <a:rPr lang="en-US" sz="2200" dirty="0">
                <a:solidFill>
                  <a:srgbClr val="FF0000"/>
                </a:solidFill>
                <a:latin typeface="Calibri" panose="020F0502020204030204" pitchFamily="34" charset="0"/>
              </a:rPr>
              <a:t> </a:t>
            </a:r>
            <a:r>
              <a:rPr lang="en-US" sz="2200" dirty="0" smtClean="0">
                <a:solidFill>
                  <a:srgbClr val="FF0000"/>
                </a:solidFill>
                <a:latin typeface="Calibri" panose="020F0502020204030204" pitchFamily="34" charset="0"/>
              </a:rPr>
              <a:t>reasons why Mr. Patel wants to recruit well-qualified workers.	[4]</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Identify and explain </a:t>
            </a:r>
            <a:r>
              <a:rPr lang="en-US" sz="2200" b="1" dirty="0" smtClean="0">
                <a:solidFill>
                  <a:srgbClr val="FF0000"/>
                </a:solidFill>
                <a:latin typeface="Calibri" panose="020F0502020204030204" pitchFamily="34" charset="0"/>
              </a:rPr>
              <a:t>two </a:t>
            </a:r>
            <a:r>
              <a:rPr lang="en-US" sz="2200" dirty="0" smtClean="0">
                <a:solidFill>
                  <a:srgbClr val="FF0000"/>
                </a:solidFill>
                <a:latin typeface="Calibri" panose="020F0502020204030204" pitchFamily="34" charset="0"/>
              </a:rPr>
              <a:t>items Mr. Patel might put in an induction program.	[6]</a:t>
            </a:r>
          </a:p>
          <a:p>
            <a:pPr marL="685800" indent="-349250">
              <a:buClr>
                <a:srgbClr val="00B050"/>
              </a:buClr>
              <a:buFont typeface="+mj-lt"/>
              <a:buAutoNum type="alphaLcParenR"/>
            </a:pPr>
            <a:r>
              <a:rPr lang="en-US" sz="2200" dirty="0" smtClean="0">
                <a:solidFill>
                  <a:srgbClr val="FF0000"/>
                </a:solidFill>
                <a:latin typeface="Calibri" panose="020F0502020204030204" pitchFamily="34" charset="0"/>
              </a:rPr>
              <a:t>Do you think external recruitment is better than internal recruitment for Mr. Patel? Justify your answer.	[6]</a:t>
            </a:r>
          </a:p>
        </p:txBody>
      </p:sp>
      <p:sp>
        <p:nvSpPr>
          <p:cNvPr id="6" name="Round Same Side Corner Rectangle 5">
            <a:hlinkClick r:id="" action="ppaction://noaction"/>
          </p:cNvPr>
          <p:cNvSpPr/>
          <p:nvPr/>
        </p:nvSpPr>
        <p:spPr>
          <a:xfrm>
            <a:off x="6300192" y="695546"/>
            <a:ext cx="648072"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90</a:t>
            </a:r>
            <a:endParaRPr lang="en-GB" sz="2000" b="1" dirty="0">
              <a:latin typeface="Arial" panose="020B0604020202020204" pitchFamily="34" charset="0"/>
              <a:cs typeface="Arial" panose="020B0604020202020204" pitchFamily="34" charset="0"/>
            </a:endParaRPr>
          </a:p>
        </p:txBody>
      </p:sp>
      <p:sp>
        <p:nvSpPr>
          <p:cNvPr id="9" name="TextBox 8">
            <a:hlinkClick r:id="rId3" action="ppaction://hlinkfile"/>
          </p:cNvPr>
          <p:cNvSpPr txBox="1"/>
          <p:nvPr/>
        </p:nvSpPr>
        <p:spPr>
          <a:xfrm>
            <a:off x="8460432" y="5877272"/>
            <a:ext cx="360040" cy="707886"/>
          </a:xfrm>
          <a:prstGeom prst="rect">
            <a:avLst/>
          </a:prstGeom>
          <a:noFill/>
        </p:spPr>
        <p:txBody>
          <a:bodyPr wrap="square" rtlCol="0">
            <a:spAutoFit/>
          </a:bodyPr>
          <a:lstStyle/>
          <a:p>
            <a:r>
              <a:rPr lang="en-US"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161281447"/>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Real Exam Questions - Paper 2</a:t>
            </a:r>
            <a:endParaRPr lang="en-GB" sz="4200" b="1" dirty="0" smtClean="0"/>
          </a:p>
        </p:txBody>
      </p:sp>
      <p:sp>
        <p:nvSpPr>
          <p:cNvPr id="23" name="Content Placeholder 1"/>
          <p:cNvSpPr txBox="1">
            <a:spLocks/>
          </p:cNvSpPr>
          <p:nvPr/>
        </p:nvSpPr>
        <p:spPr>
          <a:xfrm>
            <a:off x="214343" y="1085402"/>
            <a:ext cx="8715375" cy="5583958"/>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graphicFrame>
        <p:nvGraphicFramePr>
          <p:cNvPr id="50" name="Table 49"/>
          <p:cNvGraphicFramePr>
            <a:graphicFrameLocks noGrp="1"/>
          </p:cNvGraphicFramePr>
          <p:nvPr>
            <p:extLst>
              <p:ext uri="{D42A27DB-BD31-4B8C-83A1-F6EECF244321}">
                <p14:modId xmlns:p14="http://schemas.microsoft.com/office/powerpoint/2010/main" val="1130723313"/>
              </p:ext>
            </p:extLst>
          </p:nvPr>
        </p:nvGraphicFramePr>
        <p:xfrm>
          <a:off x="323528" y="1196752"/>
          <a:ext cx="8496622" cy="5184576"/>
        </p:xfrm>
        <a:graphic>
          <a:graphicData uri="http://schemas.openxmlformats.org/drawingml/2006/table">
            <a:tbl>
              <a:tblPr firstRow="1" bandRow="1">
                <a:tableStyleId>{2D5ABB26-0587-4C30-8999-92F81FD0307C}</a:tableStyleId>
              </a:tblPr>
              <a:tblGrid>
                <a:gridCol w="8496622"/>
              </a:tblGrid>
              <a:tr h="5184576">
                <a:tc>
                  <a:txBody>
                    <a:bodyPr/>
                    <a:lstStyle/>
                    <a:p>
                      <a:pPr marL="285750" lvl="0" indent="-285750">
                        <a:buClr>
                          <a:srgbClr val="00B050"/>
                        </a:buClr>
                        <a:buFont typeface="Wingdings 3" panose="05040102010807070707" pitchFamily="18" charset="2"/>
                        <a:buChar char=""/>
                      </a:pPr>
                      <a:r>
                        <a:rPr kumimoji="0" lang="en-US" sz="2400" kern="1200" dirty="0" smtClean="0">
                          <a:solidFill>
                            <a:schemeClr val="tx1"/>
                          </a:solidFill>
                          <a:effectLst/>
                          <a:latin typeface="Calibri" panose="020F0502020204030204" pitchFamily="34" charset="0"/>
                          <a:ea typeface="+mn-ea"/>
                          <a:cs typeface="+mn-cs"/>
                          <a:hlinkClick r:id="rId3" action="ppaction://hlinkfile"/>
                        </a:rPr>
                        <a:t>November 2007 – Exam Paper 03 – 2.1 Question</a:t>
                      </a:r>
                    </a:p>
                    <a:p>
                      <a:pPr marL="285750" lvl="0" indent="-285750">
                        <a:buClr>
                          <a:srgbClr val="00B050"/>
                        </a:buClr>
                        <a:buFont typeface="Wingdings 3" panose="05040102010807070707" pitchFamily="18" charset="2"/>
                        <a:buChar char=""/>
                      </a:pPr>
                      <a:endParaRPr kumimoji="0" lang="en-GB" sz="1800" kern="1200" dirty="0">
                        <a:solidFill>
                          <a:schemeClr val="tx1"/>
                        </a:solidFill>
                        <a:effectLst/>
                        <a:latin typeface="Calibri" panose="020F0502020204030204" pitchFamily="34" charset="0"/>
                        <a:ea typeface="+mn-ea"/>
                        <a:cs typeface="+mn-cs"/>
                      </a:endParaRPr>
                    </a:p>
                  </a:txBody>
                  <a:tcPr/>
                </a:tc>
              </a:tr>
            </a:tbl>
          </a:graphicData>
        </a:graphic>
      </p:graphicFrame>
    </p:spTree>
    <p:extLst>
      <p:ext uri="{BB962C8B-B14F-4D97-AF65-F5344CB8AC3E}">
        <p14:creationId xmlns:p14="http://schemas.microsoft.com/office/powerpoint/2010/main" val="243857174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C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850" dirty="0">
                <a:latin typeface="Arial" panose="020B0604020202020204" pitchFamily="34" charset="0"/>
                <a:cs typeface="Arial" panose="020B0604020202020204" pitchFamily="34" charset="0"/>
              </a:rPr>
              <a:t>A </a:t>
            </a:r>
            <a:r>
              <a:rPr lang="en-US" sz="1850" b="1" dirty="0">
                <a:latin typeface="Arial" panose="020B0604020202020204" pitchFamily="34" charset="0"/>
                <a:cs typeface="Arial" panose="020B0604020202020204" pitchFamily="34" charset="0"/>
              </a:rPr>
              <a:t>Grade C</a:t>
            </a:r>
            <a:r>
              <a:rPr lang="en-US" sz="1850" dirty="0">
                <a:latin typeface="Arial" panose="020B0604020202020204" pitchFamily="34" charset="0"/>
                <a:cs typeface="Arial" panose="020B0604020202020204" pitchFamily="34" charset="0"/>
              </a:rPr>
              <a:t> candidate should demonstrate the </a:t>
            </a:r>
            <a:r>
              <a:rPr lang="en-US" sz="1850" dirty="0" smtClean="0">
                <a:latin typeface="Arial" panose="020B0604020202020204" pitchFamily="34" charset="0"/>
                <a:cs typeface="Arial" panose="020B0604020202020204" pitchFamily="34" charset="0"/>
              </a:rPr>
              <a:t>following:</a:t>
            </a:r>
          </a:p>
          <a:p>
            <a:pPr marL="228600" indent="-228600"/>
            <a:r>
              <a:rPr lang="en-US" sz="1850" b="1" dirty="0" smtClean="0">
                <a:latin typeface="Arial" panose="020B0604020202020204" pitchFamily="34" charset="0"/>
                <a:cs typeface="Arial" panose="020B0604020202020204" pitchFamily="34" charset="0"/>
              </a:rPr>
              <a:t>Knowledge </a:t>
            </a:r>
            <a:r>
              <a:rPr lang="en-US" sz="1850" b="1" dirty="0">
                <a:latin typeface="Arial" panose="020B0604020202020204" pitchFamily="34" charset="0"/>
                <a:cs typeface="Arial" panose="020B0604020202020204" pitchFamily="34" charset="0"/>
              </a:rPr>
              <a:t>and </a:t>
            </a:r>
            <a:r>
              <a:rPr lang="en-US" sz="1850" b="1" dirty="0" smtClean="0">
                <a:latin typeface="Arial" panose="020B0604020202020204" pitchFamily="34" charset="0"/>
                <a:cs typeface="Arial" panose="020B0604020202020204" pitchFamily="34" charset="0"/>
              </a:rPr>
              <a:t>understanding</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identify detailed facts, conventions and techniques in relation to the content of the </a:t>
            </a:r>
            <a:r>
              <a:rPr lang="en-US" sz="1850" dirty="0" smtClean="0">
                <a:latin typeface="Arial" panose="020B0604020202020204" pitchFamily="34" charset="0"/>
                <a:cs typeface="Arial" panose="020B0604020202020204" pitchFamily="34" charset="0"/>
              </a:rPr>
              <a:t>syllabus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define the concepts and ideas of the syllabus.</a:t>
            </a:r>
          </a:p>
          <a:p>
            <a:pPr marL="228600" indent="-228600"/>
            <a:r>
              <a:rPr lang="en-US" sz="1850" b="1" dirty="0" smtClean="0">
                <a:latin typeface="Arial" panose="020B0604020202020204" pitchFamily="34" charset="0"/>
                <a:cs typeface="Arial" panose="020B0604020202020204" pitchFamily="34" charset="0"/>
              </a:rPr>
              <a:t>Application</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apply knowledge and understanding, using terms, concepts, theories and methods appropriately to address problems and </a:t>
            </a:r>
            <a:r>
              <a:rPr lang="en-US" sz="1850" dirty="0" smtClean="0">
                <a:latin typeface="Arial" panose="020B0604020202020204" pitchFamily="34" charset="0"/>
                <a:cs typeface="Arial" panose="020B0604020202020204" pitchFamily="34" charset="0"/>
              </a:rPr>
              <a:t>issues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draw conclusions, and to present these in a clear manner.</a:t>
            </a:r>
          </a:p>
          <a:p>
            <a:pPr marL="228600" indent="-228600"/>
            <a:r>
              <a:rPr lang="en-US" sz="1850" b="1" dirty="0" smtClean="0">
                <a:latin typeface="Arial" panose="020B0604020202020204" pitchFamily="34" charset="0"/>
                <a:cs typeface="Arial" panose="020B0604020202020204" pitchFamily="34" charset="0"/>
              </a:rPr>
              <a:t>Analysis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use and comment on information presented in various </a:t>
            </a:r>
            <a:r>
              <a:rPr lang="en-US" sz="1850" dirty="0" smtClean="0">
                <a:latin typeface="Arial" panose="020B0604020202020204" pitchFamily="34" charset="0"/>
                <a:cs typeface="Arial" panose="020B0604020202020204" pitchFamily="34" charset="0"/>
              </a:rPr>
              <a:t>forms</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distinguish between evidence and opinion.</a:t>
            </a:r>
          </a:p>
          <a:p>
            <a:pPr marL="228600" indent="-228600"/>
            <a:r>
              <a:rPr lang="en-US" sz="1850" b="1" dirty="0" smtClean="0">
                <a:latin typeface="Arial" panose="020B0604020202020204" pitchFamily="34" charset="0"/>
                <a:cs typeface="Arial" panose="020B0604020202020204" pitchFamily="34" charset="0"/>
              </a:rPr>
              <a:t>Evaluation</a:t>
            </a:r>
          </a:p>
          <a:p>
            <a:pPr marL="484632" lvl="1"/>
            <a:r>
              <a:rPr lang="en-US" sz="1850" dirty="0" smtClean="0">
                <a:latin typeface="Arial" panose="020B0604020202020204" pitchFamily="34" charset="0"/>
                <a:cs typeface="Arial" panose="020B0604020202020204" pitchFamily="34" charset="0"/>
              </a:rPr>
              <a:t>a </a:t>
            </a:r>
            <a:r>
              <a:rPr lang="en-US" sz="1850" dirty="0">
                <a:latin typeface="Arial" panose="020B0604020202020204" pitchFamily="34" charset="0"/>
                <a:cs typeface="Arial" panose="020B0604020202020204" pitchFamily="34" charset="0"/>
              </a:rPr>
              <a:t>sound ability to evaluate and make reasoned judgements.</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2043178222"/>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 Same Side Corner Rectangle 16">
            <a:hlinkClick r:id="rId3" action="ppaction://hlinkpres?slideindex=1&amp;slidetitle="/>
          </p:cNvPr>
          <p:cNvSpPr/>
          <p:nvPr/>
        </p:nvSpPr>
        <p:spPr>
          <a:xfrm>
            <a:off x="4980046"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O3</a:t>
            </a:r>
            <a:endParaRPr lang="en-GB" b="1" dirty="0"/>
          </a:p>
        </p:txBody>
      </p:sp>
      <p:sp>
        <p:nvSpPr>
          <p:cNvPr id="18" name="Round Same Side Corner Rectangle 17">
            <a:hlinkClick r:id="" action="ppaction://noaction"/>
          </p:cNvPr>
          <p:cNvSpPr/>
          <p:nvPr/>
        </p:nvSpPr>
        <p:spPr>
          <a:xfrm>
            <a:off x="1907704" y="724786"/>
            <a:ext cx="1296144" cy="357190"/>
          </a:xfrm>
          <a:prstGeom prst="round2Same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b="1" dirty="0" smtClean="0"/>
              <a:t>Checklist</a:t>
            </a:r>
            <a:endParaRPr lang="en-GB" b="1" dirty="0"/>
          </a:p>
        </p:txBody>
      </p:sp>
      <p:sp>
        <p:nvSpPr>
          <p:cNvPr id="11" name="Round Same Side Corner Rectangle 10">
            <a:hlinkClick r:id="rId4" action="ppaction://hlinkpres?slideindex=1&amp;slidetitle="/>
          </p:cNvPr>
          <p:cNvSpPr/>
          <p:nvPr/>
        </p:nvSpPr>
        <p:spPr>
          <a:xfrm>
            <a:off x="4199959"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O2</a:t>
            </a:r>
            <a:endParaRPr lang="en-GB" b="1" dirty="0"/>
          </a:p>
        </p:txBody>
      </p:sp>
      <p:sp>
        <p:nvSpPr>
          <p:cNvPr id="13" name="Round Same Side Corner Rectangle 12">
            <a:hlinkClick r:id="rId5" action="ppaction://hlinksldjump"/>
          </p:cNvPr>
          <p:cNvSpPr/>
          <p:nvPr/>
        </p:nvSpPr>
        <p:spPr>
          <a:xfrm>
            <a:off x="179512" y="724786"/>
            <a:ext cx="1643074" cy="357190"/>
          </a:xfrm>
          <a:prstGeom prst="round2Same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27" name="Round Same Side Corner Rectangle 26">
            <a:hlinkClick r:id="rId6" action="ppaction://hlinkpres?slideindex=1&amp;slidetitle="/>
          </p:cNvPr>
          <p:cNvSpPr/>
          <p:nvPr/>
        </p:nvSpPr>
        <p:spPr>
          <a:xfrm>
            <a:off x="3419872"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O1</a:t>
            </a:r>
            <a:endParaRPr lang="en-GB" b="1" dirty="0"/>
          </a:p>
        </p:txBody>
      </p:sp>
      <p:sp>
        <p:nvSpPr>
          <p:cNvPr id="3074" name="Title 1"/>
          <p:cNvSpPr>
            <a:spLocks noGrp="1"/>
          </p:cNvSpPr>
          <p:nvPr>
            <p:ph type="title"/>
          </p:nvPr>
        </p:nvSpPr>
        <p:spPr>
          <a:xfrm>
            <a:off x="86816" y="69572"/>
            <a:ext cx="8229600" cy="623124"/>
          </a:xfrm>
        </p:spPr>
        <p:txBody>
          <a:bodyPr>
            <a:normAutofit fontScale="90000"/>
          </a:bodyPr>
          <a:lstStyle/>
          <a:p>
            <a:r>
              <a:rPr lang="en-US" sz="3600" dirty="0" smtClean="0">
                <a:latin typeface="Arial" panose="020B0604020202020204" pitchFamily="34" charset="0"/>
                <a:cs typeface="Arial" panose="020B0604020202020204" pitchFamily="34" charset="0"/>
              </a:rPr>
              <a:t>Grade Descriptors – F Grade</a:t>
            </a:r>
            <a:endParaRPr lang="en-GB" sz="3600" b="1" dirty="0" smtClean="0"/>
          </a:p>
        </p:txBody>
      </p:sp>
      <p:sp>
        <p:nvSpPr>
          <p:cNvPr id="5" name="Content Placeholder 1"/>
          <p:cNvSpPr>
            <a:spLocks noGrp="1"/>
          </p:cNvSpPr>
          <p:nvPr>
            <p:ph idx="4294967295"/>
          </p:nvPr>
        </p:nvSpPr>
        <p:spPr>
          <a:xfrm>
            <a:off x="179512" y="1124744"/>
            <a:ext cx="8715375" cy="5583238"/>
          </a:xfrm>
          <a:solidFill>
            <a:schemeClr val="bg1"/>
          </a:solidFill>
          <a:ln w="38100">
            <a:solidFill>
              <a:schemeClr val="accent3"/>
            </a:solidFill>
          </a:ln>
          <a:effectLst>
            <a:outerShdw blurRad="50800" dist="38100" dir="2700000" algn="tl" rotWithShape="0">
              <a:prstClr val="black">
                <a:alpha val="40000"/>
              </a:prstClr>
            </a:outerShdw>
          </a:effectLst>
        </p:spPr>
        <p:txBody>
          <a:bodyPr>
            <a:noAutofit/>
          </a:bodyPr>
          <a:lstStyle/>
          <a:p>
            <a:pPr marL="228600" indent="-228600"/>
            <a:r>
              <a:rPr lang="en-US" sz="1900" dirty="0">
                <a:latin typeface="Arial" panose="020B0604020202020204" pitchFamily="34" charset="0"/>
                <a:cs typeface="Arial" panose="020B0604020202020204" pitchFamily="34" charset="0"/>
              </a:rPr>
              <a:t>A </a:t>
            </a:r>
            <a:r>
              <a:rPr lang="en-US" sz="1900" b="1" dirty="0">
                <a:latin typeface="Arial" panose="020B0604020202020204" pitchFamily="34" charset="0"/>
                <a:cs typeface="Arial" panose="020B0604020202020204" pitchFamily="34" charset="0"/>
              </a:rPr>
              <a:t>Grade F </a:t>
            </a:r>
            <a:r>
              <a:rPr lang="en-US" sz="1900" dirty="0">
                <a:latin typeface="Arial" panose="020B0604020202020204" pitchFamily="34" charset="0"/>
                <a:cs typeface="Arial" panose="020B0604020202020204" pitchFamily="34" charset="0"/>
              </a:rPr>
              <a:t>candidate should demonstrate the following: Knowledge and </a:t>
            </a:r>
            <a:r>
              <a:rPr lang="en-US" sz="1900" dirty="0" smtClean="0">
                <a:latin typeface="Arial" panose="020B0604020202020204" pitchFamily="34" charset="0"/>
                <a:cs typeface="Arial" panose="020B0604020202020204" pitchFamily="34" charset="0"/>
              </a:rPr>
              <a:t>understanding</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identify specific facts, conventions or techniques in relation to the content of the </a:t>
            </a:r>
            <a:r>
              <a:rPr lang="en-US" sz="1900" dirty="0" smtClean="0">
                <a:latin typeface="Arial" panose="020B0604020202020204" pitchFamily="34" charset="0"/>
                <a:cs typeface="Arial" panose="020B0604020202020204" pitchFamily="34" charset="0"/>
              </a:rPr>
              <a:t>syllabus</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familiarity with definitions of the central concepts and ideas of the syllabus.</a:t>
            </a:r>
          </a:p>
          <a:p>
            <a:pPr marL="228600" indent="-228600"/>
            <a:r>
              <a:rPr lang="en-US" sz="1900" b="1" dirty="0" smtClean="0">
                <a:latin typeface="Arial" panose="020B0604020202020204" pitchFamily="34" charset="0"/>
                <a:cs typeface="Arial" panose="020B0604020202020204" pitchFamily="34" charset="0"/>
              </a:rPr>
              <a:t>Application</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apply knowledge and understanding, using terms, concepts, theories and methods appropriately to address problems and issues.</a:t>
            </a:r>
          </a:p>
          <a:p>
            <a:pPr marL="228600" indent="-228600"/>
            <a:r>
              <a:rPr lang="en-US" sz="1900" b="1" dirty="0" smtClean="0">
                <a:latin typeface="Arial" panose="020B0604020202020204" pitchFamily="34" charset="0"/>
                <a:cs typeface="Arial" panose="020B0604020202020204" pitchFamily="34" charset="0"/>
              </a:rPr>
              <a:t>Analysis</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classify and present data in a simple way and a limited ability to select relevant information from a set of </a:t>
            </a:r>
            <a:r>
              <a:rPr lang="en-US" sz="1900" dirty="0" smtClean="0">
                <a:latin typeface="Arial" panose="020B0604020202020204" pitchFamily="34" charset="0"/>
                <a:cs typeface="Arial" panose="020B0604020202020204" pitchFamily="34" charset="0"/>
              </a:rPr>
              <a:t>data</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distinguish between evidence and opinion.</a:t>
            </a:r>
          </a:p>
          <a:p>
            <a:pPr marL="228600" indent="-228600"/>
            <a:r>
              <a:rPr lang="en-US" sz="1900" b="1" dirty="0" smtClean="0">
                <a:latin typeface="Arial" panose="020B0604020202020204" pitchFamily="34" charset="0"/>
                <a:cs typeface="Arial" panose="020B0604020202020204" pitchFamily="34" charset="0"/>
              </a:rPr>
              <a:t>Evaluation</a:t>
            </a:r>
          </a:p>
          <a:p>
            <a:pPr marL="484632" lvl="1"/>
            <a:r>
              <a:rPr lang="en-US" sz="1900" dirty="0" smtClean="0">
                <a:latin typeface="Arial" panose="020B0604020202020204" pitchFamily="34" charset="0"/>
                <a:cs typeface="Arial" panose="020B0604020202020204" pitchFamily="34" charset="0"/>
              </a:rPr>
              <a:t>a </a:t>
            </a:r>
            <a:r>
              <a:rPr lang="en-US" sz="1900" dirty="0">
                <a:latin typeface="Arial" panose="020B0604020202020204" pitchFamily="34" charset="0"/>
                <a:cs typeface="Arial" panose="020B0604020202020204" pitchFamily="34" charset="0"/>
              </a:rPr>
              <a:t>limited ability to understand implications and make recommendations.</a:t>
            </a:r>
          </a:p>
        </p:txBody>
      </p:sp>
      <p:sp>
        <p:nvSpPr>
          <p:cNvPr id="19" name="Round Same Side Corner Rectangle 18">
            <a:hlinkClick r:id="rId7" action="ppaction://hlinkpres?slideindex=1&amp;slidetitle="/>
          </p:cNvPr>
          <p:cNvSpPr/>
          <p:nvPr/>
        </p:nvSpPr>
        <p:spPr>
          <a:xfrm>
            <a:off x="5775183"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O4</a:t>
            </a:r>
            <a:endParaRPr lang="en-GB" b="1" dirty="0"/>
          </a:p>
        </p:txBody>
      </p:sp>
      <p:sp>
        <p:nvSpPr>
          <p:cNvPr id="10" name="Round Same Side Corner Rectangle 9">
            <a:hlinkClick r:id="rId8" action="ppaction://hlinkpres?slideindex=1&amp;slidetitle="/>
          </p:cNvPr>
          <p:cNvSpPr/>
          <p:nvPr/>
        </p:nvSpPr>
        <p:spPr>
          <a:xfrm>
            <a:off x="6588224"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smtClean="0"/>
              <a:t>Q05</a:t>
            </a:r>
            <a:endParaRPr lang="en-GB" b="1" dirty="0"/>
          </a:p>
        </p:txBody>
      </p:sp>
      <p:sp>
        <p:nvSpPr>
          <p:cNvPr id="12" name="Round Same Side Corner Rectangle 11">
            <a:hlinkClick r:id="rId9" action="ppaction://hlinkpres?slideindex=1&amp;slidetitle="/>
          </p:cNvPr>
          <p:cNvSpPr/>
          <p:nvPr/>
        </p:nvSpPr>
        <p:spPr>
          <a:xfrm>
            <a:off x="7383361" y="724786"/>
            <a:ext cx="72008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b="1" dirty="0"/>
              <a:t>Q</a:t>
            </a:r>
            <a:r>
              <a:rPr lang="en-GB" b="1" dirty="0" smtClean="0"/>
              <a:t>O6</a:t>
            </a:r>
            <a:endParaRPr lang="en-GB" b="1" dirty="0"/>
          </a:p>
        </p:txBody>
      </p:sp>
    </p:spTree>
    <p:extLst>
      <p:ext uri="{BB962C8B-B14F-4D97-AF65-F5344CB8AC3E}">
        <p14:creationId xmlns:p14="http://schemas.microsoft.com/office/powerpoint/2010/main" val="4264683669"/>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2.3 – Assessment Objectives</a:t>
            </a:r>
            <a:endParaRPr lang="en-GB" sz="4000" b="1" dirty="0" smtClean="0"/>
          </a:p>
        </p:txBody>
      </p:sp>
      <p:graphicFrame>
        <p:nvGraphicFramePr>
          <p:cNvPr id="25" name="Table 24"/>
          <p:cNvGraphicFramePr>
            <a:graphicFrameLocks noGrp="1"/>
          </p:cNvGraphicFramePr>
          <p:nvPr>
            <p:extLst>
              <p:ext uri="{D42A27DB-BD31-4B8C-83A1-F6EECF244321}">
                <p14:modId xmlns:p14="http://schemas.microsoft.com/office/powerpoint/2010/main" val="1615053789"/>
              </p:ext>
            </p:extLst>
          </p:nvPr>
        </p:nvGraphicFramePr>
        <p:xfrm>
          <a:off x="6948264" y="1138251"/>
          <a:ext cx="1835893" cy="5333657"/>
        </p:xfrm>
        <a:graphic>
          <a:graphicData uri="http://schemas.openxmlformats.org/drawingml/2006/table">
            <a:tbl>
              <a:tblPr firstRow="1" firstCol="1" lastRow="1" lastCol="1" bandRow="1" bandCol="1">
                <a:tableStyleId>{2D5ABB26-0587-4C30-8999-92F81FD0307C}</a:tableStyleId>
              </a:tblPr>
              <a:tblGrid>
                <a:gridCol w="1835893"/>
              </a:tblGrid>
              <a:tr h="418541">
                <a:tc>
                  <a:txBody>
                    <a:bodyPr/>
                    <a:lstStyle/>
                    <a:p>
                      <a:pPr>
                        <a:spcAft>
                          <a:spcPts val="0"/>
                        </a:spcAft>
                      </a:pPr>
                      <a:endParaRPr lang="en-GB" sz="14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5116">
                <a:tc>
                  <a:txBody>
                    <a:bodyPr/>
                    <a:lstStyle/>
                    <a:p>
                      <a:pPr marL="177800" indent="-177800" algn="l">
                        <a:spcAft>
                          <a:spcPts val="600"/>
                        </a:spcAft>
                        <a:buFontTx/>
                        <a:buBlip>
                          <a:blip r:embed="rId3"/>
                        </a:buBlip>
                      </a:pPr>
                      <a:r>
                        <a:rPr lang="en-GB" sz="1450" baseline="0" dirty="0" smtClean="0">
                          <a:solidFill>
                            <a:srgbClr val="FF0000"/>
                          </a:solidFill>
                          <a:effectLst/>
                          <a:latin typeface="Arial" pitchFamily="34" charset="0"/>
                          <a:ea typeface="Times New Roman"/>
                          <a:cs typeface="Arial" pitchFamily="34" charset="0"/>
                        </a:rPr>
                        <a:t>Who answers to who in your school</a:t>
                      </a:r>
                    </a:p>
                    <a:p>
                      <a:pPr marL="177800" indent="-177800" algn="l">
                        <a:spcAft>
                          <a:spcPts val="600"/>
                        </a:spcAft>
                        <a:buFontTx/>
                        <a:buBlip>
                          <a:blip r:embed="rId3"/>
                        </a:buBlip>
                      </a:pPr>
                      <a:r>
                        <a:rPr lang="en-GB" sz="1450" baseline="0" dirty="0" smtClean="0">
                          <a:solidFill>
                            <a:schemeClr val="tx1"/>
                          </a:solidFill>
                          <a:effectLst/>
                          <a:latin typeface="Arial" pitchFamily="34" charset="0"/>
                          <a:ea typeface="Times New Roman"/>
                          <a:cs typeface="Arial" pitchFamily="34" charset="0"/>
                        </a:rPr>
                        <a:t>For every Steve Jobs there is 100 Adam Smiths</a:t>
                      </a:r>
                    </a:p>
                    <a:p>
                      <a:pPr marL="177800" indent="-177800" algn="l">
                        <a:spcAft>
                          <a:spcPts val="600"/>
                        </a:spcAft>
                        <a:buFontTx/>
                        <a:buBlip>
                          <a:blip r:embed="rId3"/>
                        </a:buBlip>
                      </a:pPr>
                      <a:r>
                        <a:rPr lang="en-GB" sz="1450" baseline="0" dirty="0" smtClean="0">
                          <a:solidFill>
                            <a:srgbClr val="FF0000"/>
                          </a:solidFill>
                          <a:effectLst/>
                          <a:latin typeface="Arial" pitchFamily="34" charset="0"/>
                          <a:ea typeface="Times New Roman"/>
                          <a:cs typeface="Arial" pitchFamily="34" charset="0"/>
                        </a:rPr>
                        <a:t>What kind of leader of people would you be.</a:t>
                      </a:r>
                    </a:p>
                    <a:p>
                      <a:pPr marL="177800" indent="-177800" algn="l">
                        <a:spcAft>
                          <a:spcPts val="600"/>
                        </a:spcAft>
                        <a:buFontTx/>
                        <a:buBlip>
                          <a:blip r:embed="rId3"/>
                        </a:buBlip>
                      </a:pPr>
                      <a:r>
                        <a:rPr lang="en-GB" sz="1450" baseline="0" dirty="0" smtClean="0">
                          <a:solidFill>
                            <a:schemeClr val="tx1"/>
                          </a:solidFill>
                          <a:effectLst/>
                          <a:latin typeface="Arial" pitchFamily="34" charset="0"/>
                          <a:ea typeface="Times New Roman"/>
                          <a:cs typeface="Arial" pitchFamily="34" charset="0"/>
                        </a:rPr>
                        <a:t>Does money equate to position.</a:t>
                      </a:r>
                    </a:p>
                    <a:p>
                      <a:pPr marL="177800" indent="-177800" algn="l">
                        <a:spcAft>
                          <a:spcPts val="600"/>
                        </a:spcAft>
                        <a:buFontTx/>
                        <a:buBlip>
                          <a:blip r:embed="rId3"/>
                        </a:buBlip>
                      </a:pPr>
                      <a:r>
                        <a:rPr lang="en-GB" sz="1450" baseline="0" dirty="0" smtClean="0">
                          <a:solidFill>
                            <a:srgbClr val="FF0000"/>
                          </a:solidFill>
                          <a:effectLst/>
                          <a:latin typeface="Arial" pitchFamily="34" charset="0"/>
                          <a:ea typeface="Times New Roman"/>
                          <a:cs typeface="Arial" pitchFamily="34" charset="0"/>
                        </a:rPr>
                        <a:t>Where on the ladder are your parents.</a:t>
                      </a:r>
                    </a:p>
                    <a:p>
                      <a:pPr marL="177800" indent="-177800" algn="l">
                        <a:spcAft>
                          <a:spcPts val="600"/>
                        </a:spcAft>
                        <a:buFontTx/>
                        <a:buBlip>
                          <a:blip r:embed="rId3"/>
                        </a:buBlip>
                      </a:pPr>
                      <a:r>
                        <a:rPr lang="en-US" sz="1450" baseline="0" dirty="0" smtClean="0">
                          <a:solidFill>
                            <a:schemeClr val="tx1"/>
                          </a:solidFill>
                          <a:effectLst/>
                          <a:latin typeface="Arial" pitchFamily="34" charset="0"/>
                          <a:ea typeface="Times New Roman"/>
                          <a:cs typeface="Arial" pitchFamily="34" charset="0"/>
                        </a:rPr>
                        <a:t>Who pays for a trade union and do you have to be a member.</a:t>
                      </a:r>
                      <a:endParaRPr lang="en-GB" sz="145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20272" y="1196752"/>
            <a:ext cx="1660401" cy="29499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83318" y="1148546"/>
            <a:ext cx="6561462" cy="5139869"/>
          </a:xfrm>
          <a:prstGeom prst="rect">
            <a:avLst/>
          </a:prstGeom>
        </p:spPr>
        <p:txBody>
          <a:bodyPr wrap="square">
            <a:spAutoFit/>
          </a:bodyPr>
          <a:lstStyle/>
          <a:p>
            <a:r>
              <a:rPr lang="en-US" sz="1640" b="1" dirty="0"/>
              <a:t>2.3.1</a:t>
            </a:r>
            <a:r>
              <a:rPr lang="en-US" sz="1640" dirty="0"/>
              <a:t> </a:t>
            </a:r>
            <a:r>
              <a:rPr lang="en-US" sz="1640" dirty="0" smtClean="0"/>
              <a:t>- The </a:t>
            </a:r>
            <a:r>
              <a:rPr lang="en-US" sz="1640" dirty="0"/>
              <a:t>methods of recruiting and selecting workers:</a:t>
            </a:r>
          </a:p>
          <a:p>
            <a:pPr marL="519113" indent="-234950">
              <a:buClr>
                <a:srgbClr val="00B050"/>
              </a:buClr>
              <a:buFont typeface="Arial" panose="020B0604020202020204" pitchFamily="34" charset="0"/>
              <a:buChar char="•"/>
            </a:pPr>
            <a:r>
              <a:rPr lang="en-GB" sz="1640" dirty="0" smtClean="0"/>
              <a:t>Recruitment </a:t>
            </a:r>
            <a:r>
              <a:rPr lang="en-GB" sz="1640" dirty="0"/>
              <a:t>and selection</a:t>
            </a:r>
          </a:p>
          <a:p>
            <a:pPr marL="519113" indent="-236538">
              <a:buClr>
                <a:srgbClr val="00B050"/>
              </a:buClr>
              <a:buFont typeface="Arial" panose="020B0604020202020204" pitchFamily="34" charset="0"/>
              <a:buChar char="•"/>
            </a:pPr>
            <a:r>
              <a:rPr lang="en-US" sz="1640" dirty="0" smtClean="0"/>
              <a:t>Difference </a:t>
            </a:r>
            <a:r>
              <a:rPr lang="en-US" sz="1640" dirty="0"/>
              <a:t>between internal and external recruitment</a:t>
            </a:r>
          </a:p>
          <a:p>
            <a:pPr marL="519113" indent="-236538">
              <a:buClr>
                <a:srgbClr val="00B050"/>
              </a:buClr>
              <a:buFont typeface="Arial" panose="020B0604020202020204" pitchFamily="34" charset="0"/>
              <a:buChar char="•"/>
            </a:pPr>
            <a:r>
              <a:rPr lang="en-US" sz="1640" dirty="0" smtClean="0"/>
              <a:t>Main </a:t>
            </a:r>
            <a:r>
              <a:rPr lang="en-US" sz="1640" dirty="0"/>
              <a:t>stages in recruitment and selection of staff</a:t>
            </a:r>
          </a:p>
          <a:p>
            <a:pPr marL="519113" indent="-236538">
              <a:buClr>
                <a:srgbClr val="00B050"/>
              </a:buClr>
              <a:buFont typeface="Arial" panose="020B0604020202020204" pitchFamily="34" charset="0"/>
              <a:buChar char="•"/>
            </a:pPr>
            <a:r>
              <a:rPr lang="en-US" sz="1640" dirty="0" smtClean="0"/>
              <a:t>Benefits </a:t>
            </a:r>
            <a:r>
              <a:rPr lang="en-US" sz="1640" dirty="0"/>
              <a:t>and limitations of part-time and full-time workers</a:t>
            </a:r>
          </a:p>
          <a:p>
            <a:r>
              <a:rPr lang="en-US" sz="1640" b="1" dirty="0"/>
              <a:t>2.3.2</a:t>
            </a:r>
            <a:r>
              <a:rPr lang="en-US" sz="1640" dirty="0"/>
              <a:t> </a:t>
            </a:r>
            <a:r>
              <a:rPr lang="en-US" sz="1640" dirty="0" smtClean="0"/>
              <a:t>- The </a:t>
            </a:r>
            <a:r>
              <a:rPr lang="en-US" sz="1640" dirty="0"/>
              <a:t>importance of training and the methods of training:</a:t>
            </a:r>
          </a:p>
          <a:p>
            <a:pPr marL="519113" indent="-236538">
              <a:buClr>
                <a:srgbClr val="00B050"/>
              </a:buClr>
              <a:buFont typeface="Arial" panose="020B0604020202020204" pitchFamily="34" charset="0"/>
              <a:buChar char="•"/>
            </a:pPr>
            <a:r>
              <a:rPr lang="en-US" sz="1640" dirty="0" smtClean="0"/>
              <a:t>Importance </a:t>
            </a:r>
            <a:r>
              <a:rPr lang="en-US" sz="1640" dirty="0"/>
              <a:t>of training to a business and workers</a:t>
            </a:r>
          </a:p>
          <a:p>
            <a:pPr marL="519113" indent="-236538">
              <a:buClr>
                <a:srgbClr val="00B050"/>
              </a:buClr>
              <a:buFont typeface="Arial" panose="020B0604020202020204" pitchFamily="34" charset="0"/>
              <a:buChar char="•"/>
            </a:pPr>
            <a:r>
              <a:rPr lang="en-US" sz="1640" dirty="0" smtClean="0"/>
              <a:t>Benefits </a:t>
            </a:r>
            <a:r>
              <a:rPr lang="en-US" sz="1640" dirty="0"/>
              <a:t>and limitations of induction training, on-the-job </a:t>
            </a:r>
            <a:r>
              <a:rPr lang="en-US" sz="1640" dirty="0" smtClean="0"/>
              <a:t>training </a:t>
            </a:r>
            <a:r>
              <a:rPr lang="en-GB" sz="1640" dirty="0" smtClean="0"/>
              <a:t>and </a:t>
            </a:r>
            <a:r>
              <a:rPr lang="en-GB" sz="1640" dirty="0"/>
              <a:t>off‑the‑job training</a:t>
            </a:r>
          </a:p>
          <a:p>
            <a:r>
              <a:rPr lang="en-US" sz="1640" b="1" dirty="0"/>
              <a:t>2.3.3</a:t>
            </a:r>
            <a:r>
              <a:rPr lang="en-US" sz="1640" dirty="0"/>
              <a:t> </a:t>
            </a:r>
            <a:r>
              <a:rPr lang="en-US" sz="1640" dirty="0" smtClean="0"/>
              <a:t>- Why </a:t>
            </a:r>
            <a:r>
              <a:rPr lang="en-US" sz="1640" dirty="0"/>
              <a:t>reducing the size of the workforce might be necessary:</a:t>
            </a:r>
          </a:p>
          <a:p>
            <a:pPr marL="519113" indent="-236538">
              <a:buClr>
                <a:srgbClr val="00B050"/>
              </a:buClr>
              <a:buFont typeface="Arial" panose="020B0604020202020204" pitchFamily="34" charset="0"/>
              <a:buChar char="•"/>
            </a:pPr>
            <a:r>
              <a:rPr lang="en-US" sz="1640" dirty="0" smtClean="0"/>
              <a:t>Difference </a:t>
            </a:r>
            <a:r>
              <a:rPr lang="en-US" sz="1640" dirty="0"/>
              <a:t>between dismissal and redundancy with examples </a:t>
            </a:r>
            <a:r>
              <a:rPr lang="en-US" sz="1640" dirty="0" smtClean="0"/>
              <a:t>to </a:t>
            </a:r>
            <a:r>
              <a:rPr lang="en-GB" sz="1640" dirty="0" smtClean="0"/>
              <a:t>illustrate </a:t>
            </a:r>
            <a:r>
              <a:rPr lang="en-GB" sz="1640" dirty="0"/>
              <a:t>the difference</a:t>
            </a:r>
          </a:p>
          <a:p>
            <a:pPr marL="519113" indent="-236538">
              <a:buClr>
                <a:srgbClr val="00B050"/>
              </a:buClr>
              <a:buFont typeface="Arial" panose="020B0604020202020204" pitchFamily="34" charset="0"/>
              <a:buChar char="•"/>
            </a:pPr>
            <a:r>
              <a:rPr lang="en-US" sz="1640" dirty="0" smtClean="0"/>
              <a:t>Understand </a:t>
            </a:r>
            <a:r>
              <a:rPr lang="en-US" sz="1640" dirty="0"/>
              <a:t>situations in which downsizing the workforce </a:t>
            </a:r>
            <a:r>
              <a:rPr lang="en-US" sz="1640" dirty="0" smtClean="0"/>
              <a:t>might be </a:t>
            </a:r>
            <a:r>
              <a:rPr lang="en-US" sz="1640" dirty="0"/>
              <a:t>necessary, e.g. automation or reduced demand for products</a:t>
            </a:r>
          </a:p>
          <a:p>
            <a:pPr marL="519113" indent="-236538">
              <a:buClr>
                <a:srgbClr val="00B050"/>
              </a:buClr>
              <a:buFont typeface="Arial" panose="020B0604020202020204" pitchFamily="34" charset="0"/>
              <a:buChar char="•"/>
            </a:pPr>
            <a:r>
              <a:rPr lang="en-US" sz="1640" dirty="0" smtClean="0"/>
              <a:t>Recommend </a:t>
            </a:r>
            <a:r>
              <a:rPr lang="en-US" sz="1640" dirty="0"/>
              <a:t>and justify which workers to </a:t>
            </a:r>
            <a:r>
              <a:rPr lang="en-US" sz="1640" dirty="0" smtClean="0"/>
              <a:t>recruit/make redundant </a:t>
            </a:r>
            <a:r>
              <a:rPr lang="en-GB" sz="1640" dirty="0" smtClean="0"/>
              <a:t>in </a:t>
            </a:r>
            <a:r>
              <a:rPr lang="en-GB" sz="1640" dirty="0"/>
              <a:t>given circumstances</a:t>
            </a:r>
          </a:p>
          <a:p>
            <a:r>
              <a:rPr lang="en-US" sz="1640" b="1" dirty="0"/>
              <a:t>2.3.4</a:t>
            </a:r>
            <a:r>
              <a:rPr lang="en-US" sz="1640" dirty="0"/>
              <a:t> </a:t>
            </a:r>
            <a:r>
              <a:rPr lang="en-US" sz="1640" dirty="0" smtClean="0"/>
              <a:t>- Legal </a:t>
            </a:r>
            <a:r>
              <a:rPr lang="en-US" sz="1640" dirty="0"/>
              <a:t>controls over employment issues and their impact on</a:t>
            </a:r>
          </a:p>
          <a:p>
            <a:r>
              <a:rPr lang="en-GB" sz="1640" dirty="0"/>
              <a:t>employers and employees:</a:t>
            </a:r>
          </a:p>
          <a:p>
            <a:pPr marL="519113" indent="-236538">
              <a:buClr>
                <a:srgbClr val="00B050"/>
              </a:buClr>
              <a:buFont typeface="Arial" panose="020B0604020202020204" pitchFamily="34" charset="0"/>
              <a:buChar char="•"/>
            </a:pPr>
            <a:r>
              <a:rPr lang="en-US" sz="1640" dirty="0" smtClean="0"/>
              <a:t>Legal </a:t>
            </a:r>
            <a:r>
              <a:rPr lang="en-US" sz="1640" dirty="0"/>
              <a:t>controls over employment contracts, unfair </a:t>
            </a:r>
            <a:r>
              <a:rPr lang="en-US" sz="1640" dirty="0" smtClean="0"/>
              <a:t>dismissal, discrimination</a:t>
            </a:r>
            <a:r>
              <a:rPr lang="en-US" sz="1640" dirty="0"/>
              <a:t>, health and safety, legal minimum wage</a:t>
            </a:r>
            <a:endParaRPr lang="en-GB" sz="1640" dirty="0" smtClean="0">
              <a:latin typeface="Calibri" panose="020F0502020204030204" pitchFamily="34" charset="0"/>
            </a:endParaRP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4000" dirty="0" smtClean="0"/>
              <a:t>2.3 – Glossary</a:t>
            </a:r>
            <a:endParaRPr lang="en-GB" sz="4000" b="1" dirty="0" smtClean="0"/>
          </a:p>
        </p:txBody>
      </p:sp>
      <p:sp>
        <p:nvSpPr>
          <p:cNvPr id="8" name="Rectangle 7"/>
          <p:cNvSpPr/>
          <p:nvPr/>
        </p:nvSpPr>
        <p:spPr>
          <a:xfrm>
            <a:off x="323850" y="1124744"/>
            <a:ext cx="8496622" cy="5509200"/>
          </a:xfrm>
          <a:prstGeom prst="rect">
            <a:avLst/>
          </a:prstGeom>
        </p:spPr>
        <p:txBody>
          <a:bodyPr wrap="square">
            <a:spAutoFit/>
          </a:bodyPr>
          <a:lstStyle/>
          <a:p>
            <a:pPr>
              <a:buClr>
                <a:srgbClr val="00B050"/>
              </a:buClr>
            </a:pPr>
            <a:r>
              <a:rPr lang="en-US" sz="2200" b="1" dirty="0" smtClean="0">
                <a:latin typeface="Calibri" panose="020F0502020204030204" pitchFamily="34" charset="0"/>
              </a:rPr>
              <a:t>Recruitment </a:t>
            </a:r>
            <a:r>
              <a:rPr lang="en-US" sz="2200" dirty="0" smtClean="0">
                <a:latin typeface="Calibri" panose="020F0502020204030204" pitchFamily="34" charset="0"/>
              </a:rPr>
              <a:t>– The process from identifying that the business needs to employ someone up to the point at which applications have arrived at the business.</a:t>
            </a:r>
          </a:p>
          <a:p>
            <a:pPr>
              <a:buClr>
                <a:srgbClr val="00B050"/>
              </a:buClr>
            </a:pPr>
            <a:r>
              <a:rPr lang="en-US" sz="2200" b="1" dirty="0" smtClean="0">
                <a:latin typeface="Calibri" panose="020F0502020204030204" pitchFamily="34" charset="0"/>
              </a:rPr>
              <a:t>Job Analysis </a:t>
            </a:r>
            <a:r>
              <a:rPr lang="en-US" sz="2200" dirty="0" smtClean="0">
                <a:latin typeface="Calibri" panose="020F0502020204030204" pitchFamily="34" charset="0"/>
              </a:rPr>
              <a:t>– Identifies and records the responsibilities and tasks relating to a job.</a:t>
            </a:r>
          </a:p>
          <a:p>
            <a:pPr>
              <a:buClr>
                <a:srgbClr val="00B050"/>
              </a:buClr>
            </a:pPr>
            <a:r>
              <a:rPr lang="en-US" sz="2200" b="1" dirty="0" smtClean="0">
                <a:latin typeface="Calibri" panose="020F0502020204030204" pitchFamily="34" charset="0"/>
              </a:rPr>
              <a:t>Job Description </a:t>
            </a:r>
            <a:r>
              <a:rPr lang="en-US" sz="2200" dirty="0" smtClean="0">
                <a:latin typeface="Calibri" panose="020F0502020204030204" pitchFamily="34" charset="0"/>
              </a:rPr>
              <a:t>– Outlines the responsibilities and duties to be carried out by someone employed to do a specific job.</a:t>
            </a:r>
          </a:p>
          <a:p>
            <a:pPr>
              <a:buClr>
                <a:srgbClr val="00B050"/>
              </a:buClr>
            </a:pPr>
            <a:r>
              <a:rPr lang="en-US" sz="2200" b="1" dirty="0" smtClean="0">
                <a:latin typeface="Calibri" panose="020F0502020204030204" pitchFamily="34" charset="0"/>
              </a:rPr>
              <a:t>Job Specification </a:t>
            </a:r>
            <a:r>
              <a:rPr lang="en-US" sz="2200" dirty="0" smtClean="0">
                <a:latin typeface="Calibri" panose="020F0502020204030204" pitchFamily="34" charset="0"/>
              </a:rPr>
              <a:t>– A document which outlines the requirements, qualifications, expertise, physical characteristics, etc. for a specific job.</a:t>
            </a:r>
          </a:p>
          <a:p>
            <a:pPr>
              <a:buClr>
                <a:srgbClr val="00B050"/>
              </a:buClr>
            </a:pPr>
            <a:r>
              <a:rPr lang="en-US" sz="2200" b="1" dirty="0" smtClean="0">
                <a:latin typeface="Calibri" panose="020F0502020204030204" pitchFamily="34" charset="0"/>
              </a:rPr>
              <a:t>Internal Recruitment </a:t>
            </a:r>
            <a:r>
              <a:rPr lang="en-US" sz="2200" dirty="0" smtClean="0">
                <a:latin typeface="Calibri" panose="020F0502020204030204" pitchFamily="34" charset="0"/>
              </a:rPr>
              <a:t>– When a vacancy is filled by someone who is an existing employee of the business.</a:t>
            </a:r>
          </a:p>
          <a:p>
            <a:pPr>
              <a:buClr>
                <a:srgbClr val="00B050"/>
              </a:buClr>
            </a:pPr>
            <a:r>
              <a:rPr lang="en-US" sz="2200" b="1" dirty="0" smtClean="0">
                <a:latin typeface="Calibri" panose="020F0502020204030204" pitchFamily="34" charset="0"/>
              </a:rPr>
              <a:t>External Recruitment </a:t>
            </a:r>
            <a:r>
              <a:rPr lang="en-US" sz="2200" dirty="0" smtClean="0">
                <a:latin typeface="Calibri" panose="020F0502020204030204" pitchFamily="34" charset="0"/>
              </a:rPr>
              <a:t>– When a vacancy is filled by someone who is not an existing employee and will be new to the business.</a:t>
            </a:r>
          </a:p>
          <a:p>
            <a:pPr>
              <a:buClr>
                <a:srgbClr val="00B050"/>
              </a:buClr>
            </a:pPr>
            <a:r>
              <a:rPr lang="en-US" sz="2200" b="1" dirty="0" smtClean="0">
                <a:latin typeface="Calibri" panose="020F0502020204030204" pitchFamily="34" charset="0"/>
              </a:rPr>
              <a:t>Part-Time</a:t>
            </a:r>
            <a:r>
              <a:rPr lang="en-US" sz="2200" dirty="0" smtClean="0">
                <a:latin typeface="Calibri" panose="020F0502020204030204" pitchFamily="34" charset="0"/>
              </a:rPr>
              <a:t> – Employment is often considered to be between 1 and 30-35 hours a week.</a:t>
            </a:r>
          </a:p>
          <a:p>
            <a:pPr>
              <a:buClr>
                <a:srgbClr val="00B050"/>
              </a:buClr>
            </a:pPr>
            <a:r>
              <a:rPr lang="en-US" sz="2200" b="1" dirty="0" smtClean="0">
                <a:latin typeface="Calibri" panose="020F0502020204030204" pitchFamily="34" charset="0"/>
              </a:rPr>
              <a:t>Full-Time</a:t>
            </a:r>
            <a:r>
              <a:rPr lang="en-US" sz="2200" dirty="0" smtClean="0">
                <a:latin typeface="Calibri" panose="020F0502020204030204" pitchFamily="34" charset="0"/>
              </a:rPr>
              <a:t> – Employees will usually work 35 hours or more a week.</a:t>
            </a:r>
          </a:p>
        </p:txBody>
      </p:sp>
    </p:spTree>
    <p:extLst>
      <p:ext uri="{BB962C8B-B14F-4D97-AF65-F5344CB8AC3E}">
        <p14:creationId xmlns:p14="http://schemas.microsoft.com/office/powerpoint/2010/main" val="20859896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purl.org/dc/dcmitype/"/>
    <ds:schemaRef ds:uri="http://www.w3.org/XML/1998/namespace"/>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elements/1.1/"/>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55141</TotalTime>
  <Words>9981</Words>
  <Application>Microsoft Office PowerPoint</Application>
  <PresentationFormat>On-screen Show (4:3)</PresentationFormat>
  <Paragraphs>907</Paragraphs>
  <Slides>57</Slides>
  <Notes>57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Arial</vt:lpstr>
      <vt:lpstr>Calibri</vt:lpstr>
      <vt:lpstr>Lucida Sans Unicode</vt:lpstr>
      <vt:lpstr>Times New Roman</vt:lpstr>
      <vt:lpstr>Verdana</vt:lpstr>
      <vt:lpstr>Wingdings 2</vt:lpstr>
      <vt:lpstr>Wingdings 3</vt:lpstr>
      <vt:lpstr>Enderoth</vt:lpstr>
      <vt:lpstr>PowerPoint Presentation</vt:lpstr>
      <vt:lpstr>How to Answer a Paper 2 Question</vt:lpstr>
      <vt:lpstr>Assessment objectives</vt:lpstr>
      <vt:lpstr>Assessment objectives</vt:lpstr>
      <vt:lpstr>Grade Descriptors – A Grade</vt:lpstr>
      <vt:lpstr>Grade Descriptors – C Grade</vt:lpstr>
      <vt:lpstr>Grade Descriptors – F Grade</vt:lpstr>
      <vt:lpstr>2.3 – Assessment Objectives</vt:lpstr>
      <vt:lpstr>2.3 – Glossary</vt:lpstr>
      <vt:lpstr>2.3 – Glossary</vt:lpstr>
      <vt:lpstr>2.3.1 – The Work of Human Resources Department</vt:lpstr>
      <vt:lpstr>2.3.1 – Recruitment and Selection</vt:lpstr>
      <vt:lpstr>2.3.1 – Recruitment Process</vt:lpstr>
      <vt:lpstr>2.3.1 – Recruitment Process</vt:lpstr>
      <vt:lpstr>2.3.1 – Recruitment Process – Job Specification</vt:lpstr>
      <vt:lpstr>2.3.1 – Recruitment Process</vt:lpstr>
      <vt:lpstr>2.3.1 – Recruitment Process</vt:lpstr>
      <vt:lpstr>2.3.1 – Recruitment Process - Internal</vt:lpstr>
      <vt:lpstr>2.3.1 – Recruitment Process - External</vt:lpstr>
      <vt:lpstr>2.3.1 – Recruitment Process - External</vt:lpstr>
      <vt:lpstr>2.3.1 – Recruitment Process – Activity 8.2</vt:lpstr>
      <vt:lpstr>2.3.1 – Recruitment Process – Activity 8.2</vt:lpstr>
      <vt:lpstr>2.3.1 – Recruitment Process – Activity 8.2</vt:lpstr>
      <vt:lpstr>2.3.1 – Recruitment Process – Application Forms and CV’s</vt:lpstr>
      <vt:lpstr>2.3.1 – Recruitment Process – Application Forms and CV’s</vt:lpstr>
      <vt:lpstr>2.3.1 – Recruitment Process – Application Forms and CV’s</vt:lpstr>
      <vt:lpstr>2.3.1 – Recruitment Process – Interviews</vt:lpstr>
      <vt:lpstr>2.3.1 – Recruitment Process – Interviews</vt:lpstr>
      <vt:lpstr>2.3.1 – Recruitment Process – Interviews</vt:lpstr>
      <vt:lpstr>2.3.1 – Recruitment Process – Interviews</vt:lpstr>
      <vt:lpstr>2.3.1 – Recruitment Process – Revision</vt:lpstr>
      <vt:lpstr>2.3.1 – Recruitment – Contract of Employment</vt:lpstr>
      <vt:lpstr>2.3.1 – Recruitment – Contract of Employment</vt:lpstr>
      <vt:lpstr>2.3.2 - Training</vt:lpstr>
      <vt:lpstr>2.3.2 – Training - Induction</vt:lpstr>
      <vt:lpstr>2.3.2 – Training – Induction – Case Study</vt:lpstr>
      <vt:lpstr>2.3.2 – Training – On-The-Job</vt:lpstr>
      <vt:lpstr>2.3.2 – Training – Off-The-Job</vt:lpstr>
      <vt:lpstr>2.3.2 – Training – Off-The-Job</vt:lpstr>
      <vt:lpstr>2.3.2 – Training – Off-The-Job</vt:lpstr>
      <vt:lpstr>2.3.2 – Training – Off-The-Job</vt:lpstr>
      <vt:lpstr>2.3.3 – Job Downsizing</vt:lpstr>
      <vt:lpstr>2.3.3 – Job Downsizing</vt:lpstr>
      <vt:lpstr>2.3.3 – Job Downsizing - Dismissal</vt:lpstr>
      <vt:lpstr>2.3.3 – Job Downsizing - Redundancy</vt:lpstr>
      <vt:lpstr>2.3.4 – Legal Controls over Employment issues</vt:lpstr>
      <vt:lpstr>2.3.4 – Legal Controls over Employment issues</vt:lpstr>
      <vt:lpstr>2.3.4 – Health and Safety At Work</vt:lpstr>
      <vt:lpstr>2.3.4 – Health and Safety At Work</vt:lpstr>
      <vt:lpstr>2.3.4 – Protection Against Unfair Dismissal</vt:lpstr>
      <vt:lpstr>2.3.4 – Wage Protection</vt:lpstr>
      <vt:lpstr>2.3.4 – Wage Protection</vt:lpstr>
      <vt:lpstr>2.3.4 – Worker Training and Conditions - Activity</vt:lpstr>
      <vt:lpstr>2.3 – International Focus – Kenyan Airways</vt:lpstr>
      <vt:lpstr>2.3 – Exam Styles Questions – Paper 1</vt:lpstr>
      <vt:lpstr>2.2 – Exam Styles Questions – Paper 1</vt:lpstr>
      <vt:lpstr>Real Exam Questions - Paper 2</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R002 Unit 2 - LO1 Cambridge L2</dc:title>
  <dc:subject>eBusiness</dc:subject>
  <dc:creator>Enderoth</dc:creator>
  <cp:lastModifiedBy>Stephen Rafferty</cp:lastModifiedBy>
  <cp:revision>1709</cp:revision>
  <cp:lastPrinted>2014-01-22T18:25:48Z</cp:lastPrinted>
  <dcterms:created xsi:type="dcterms:W3CDTF">2008-03-12T11:01:44Z</dcterms:created>
  <dcterms:modified xsi:type="dcterms:W3CDTF">2016-04-04T09:11:18Z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